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9" r:id="rId4"/>
    <p:sldId id="3148" r:id="rId5"/>
    <p:sldId id="3153" r:id="rId6"/>
    <p:sldId id="3154" r:id="rId7"/>
    <p:sldId id="3156" r:id="rId8"/>
    <p:sldId id="3158" r:id="rId9"/>
    <p:sldId id="3157" r:id="rId10"/>
    <p:sldId id="3159" r:id="rId11"/>
    <p:sldId id="3160" r:id="rId12"/>
    <p:sldId id="3161" r:id="rId13"/>
    <p:sldId id="3162" r:id="rId14"/>
    <p:sldId id="3163" r:id="rId15"/>
    <p:sldId id="3165" r:id="rId16"/>
    <p:sldId id="3207" r:id="rId17"/>
    <p:sldId id="3164" r:id="rId18"/>
    <p:sldId id="3167" r:id="rId19"/>
    <p:sldId id="3168" r:id="rId20"/>
    <p:sldId id="3209" r:id="rId21"/>
    <p:sldId id="3169" r:id="rId22"/>
    <p:sldId id="3170" r:id="rId23"/>
    <p:sldId id="3171" r:id="rId24"/>
    <p:sldId id="3172" r:id="rId25"/>
    <p:sldId id="3173" r:id="rId26"/>
    <p:sldId id="3174" r:id="rId27"/>
    <p:sldId id="3175" r:id="rId28"/>
    <p:sldId id="3176" r:id="rId29"/>
    <p:sldId id="3178" r:id="rId30"/>
    <p:sldId id="3177" r:id="rId31"/>
    <p:sldId id="3179" r:id="rId32"/>
    <p:sldId id="3180" r:id="rId33"/>
    <p:sldId id="3181" r:id="rId34"/>
    <p:sldId id="3182" r:id="rId35"/>
    <p:sldId id="3183" r:id="rId36"/>
    <p:sldId id="3186" r:id="rId37"/>
    <p:sldId id="3184" r:id="rId38"/>
    <p:sldId id="3185" r:id="rId39"/>
    <p:sldId id="3196" r:id="rId40"/>
    <p:sldId id="3197" r:id="rId41"/>
    <p:sldId id="3187" r:id="rId42"/>
    <p:sldId id="3188" r:id="rId43"/>
    <p:sldId id="3198" r:id="rId44"/>
    <p:sldId id="3189" r:id="rId45"/>
    <p:sldId id="3191" r:id="rId46"/>
    <p:sldId id="3194" r:id="rId47"/>
    <p:sldId id="3201" r:id="rId48"/>
    <p:sldId id="3202" r:id="rId49"/>
    <p:sldId id="3192" r:id="rId50"/>
    <p:sldId id="3203" r:id="rId51"/>
    <p:sldId id="3208" r:id="rId52"/>
    <p:sldId id="3195" r:id="rId53"/>
    <p:sldId id="3199" r:id="rId54"/>
    <p:sldId id="3200" r:id="rId55"/>
    <p:sldId id="3204" r:id="rId56"/>
    <p:sldId id="3205" r:id="rId57"/>
    <p:sldId id="3206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151E"/>
    <a:srgbClr val="FFFFFF"/>
    <a:srgbClr val="969AA1"/>
    <a:srgbClr val="006ECD"/>
    <a:srgbClr val="FF9700"/>
    <a:srgbClr val="003CDC"/>
    <a:srgbClr val="0067AC"/>
    <a:srgbClr val="FFE699"/>
    <a:srgbClr val="02124C"/>
    <a:srgbClr val="868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91" autoAdjust="0"/>
    <p:restoredTop sz="82922" autoAdjust="0"/>
  </p:normalViewPr>
  <p:slideViewPr>
    <p:cSldViewPr snapToGrid="0">
      <p:cViewPr varScale="1">
        <p:scale>
          <a:sx n="115" d="100"/>
          <a:sy n="115" d="100"/>
        </p:scale>
        <p:origin x="76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115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용 박" userId="9dcc1fe7a18f1fa6" providerId="LiveId" clId="{26B4CFA3-BCB1-4DA7-AB7C-8BB7FBA882DF}"/>
    <pc:docChg chg="modSld">
      <pc:chgData name="현용 박" userId="9dcc1fe7a18f1fa6" providerId="LiveId" clId="{26B4CFA3-BCB1-4DA7-AB7C-8BB7FBA882DF}" dt="2025-02-05T01:07:48.117" v="2384" actId="20577"/>
      <pc:docMkLst>
        <pc:docMk/>
      </pc:docMkLst>
      <pc:sldChg chg="modNotesTx">
        <pc:chgData name="현용 박" userId="9dcc1fe7a18f1fa6" providerId="LiveId" clId="{26B4CFA3-BCB1-4DA7-AB7C-8BB7FBA882DF}" dt="2025-02-05T00:29:32.685" v="271" actId="20577"/>
        <pc:sldMkLst>
          <pc:docMk/>
          <pc:sldMk cId="1821894962" sldId="256"/>
        </pc:sldMkLst>
      </pc:sldChg>
      <pc:sldChg chg="modNotesTx">
        <pc:chgData name="현용 박" userId="9dcc1fe7a18f1fa6" providerId="LiveId" clId="{26B4CFA3-BCB1-4DA7-AB7C-8BB7FBA882DF}" dt="2025-02-05T00:30:15.226" v="418" actId="20577"/>
        <pc:sldMkLst>
          <pc:docMk/>
          <pc:sldMk cId="3238711787" sldId="257"/>
        </pc:sldMkLst>
      </pc:sldChg>
      <pc:sldChg chg="modNotesTx">
        <pc:chgData name="현용 박" userId="9dcc1fe7a18f1fa6" providerId="LiveId" clId="{26B4CFA3-BCB1-4DA7-AB7C-8BB7FBA882DF}" dt="2025-02-05T00:33:04.999" v="1235" actId="20577"/>
        <pc:sldMkLst>
          <pc:docMk/>
          <pc:sldMk cId="1932605453" sldId="258"/>
        </pc:sldMkLst>
      </pc:sldChg>
      <pc:sldChg chg="modNotesTx">
        <pc:chgData name="현용 박" userId="9dcc1fe7a18f1fa6" providerId="LiveId" clId="{26B4CFA3-BCB1-4DA7-AB7C-8BB7FBA882DF}" dt="2025-02-05T00:30:47.143" v="536" actId="20577"/>
        <pc:sldMkLst>
          <pc:docMk/>
          <pc:sldMk cId="3762212628" sldId="259"/>
        </pc:sldMkLst>
      </pc:sldChg>
      <pc:sldChg chg="modNotesTx">
        <pc:chgData name="현용 박" userId="9dcc1fe7a18f1fa6" providerId="LiveId" clId="{26B4CFA3-BCB1-4DA7-AB7C-8BB7FBA882DF}" dt="2025-02-05T00:36:04.826" v="2033" actId="20577"/>
        <pc:sldMkLst>
          <pc:docMk/>
          <pc:sldMk cId="2718934377" sldId="261"/>
        </pc:sldMkLst>
      </pc:sldChg>
      <pc:sldChg chg="modNotesTx">
        <pc:chgData name="현용 박" userId="9dcc1fe7a18f1fa6" providerId="LiveId" clId="{26B4CFA3-BCB1-4DA7-AB7C-8BB7FBA882DF}" dt="2025-02-05T00:34:54.846" v="1660" actId="20577"/>
        <pc:sldMkLst>
          <pc:docMk/>
          <pc:sldMk cId="2958878770" sldId="271"/>
        </pc:sldMkLst>
      </pc:sldChg>
      <pc:sldChg chg="modSp mod modNotesTx">
        <pc:chgData name="현용 박" userId="9dcc1fe7a18f1fa6" providerId="LiveId" clId="{26B4CFA3-BCB1-4DA7-AB7C-8BB7FBA882DF}" dt="2025-02-05T00:35:55.769" v="1998" actId="1035"/>
        <pc:sldMkLst>
          <pc:docMk/>
          <pc:sldMk cId="2162308818" sldId="276"/>
        </pc:sldMkLst>
        <pc:grpChg chg="mod">
          <ac:chgData name="현용 박" userId="9dcc1fe7a18f1fa6" providerId="LiveId" clId="{26B4CFA3-BCB1-4DA7-AB7C-8BB7FBA882DF}" dt="2025-02-05T00:35:55.769" v="1998" actId="1035"/>
          <ac:grpSpMkLst>
            <pc:docMk/>
            <pc:sldMk cId="2162308818" sldId="276"/>
            <ac:grpSpMk id="4" creationId="{A2EBC9B4-F5B9-12B6-D660-BF7D935F5CC7}"/>
          </ac:grpSpMkLst>
        </pc:grpChg>
      </pc:sldChg>
      <pc:sldChg chg="modSp mod">
        <pc:chgData name="현용 박" userId="9dcc1fe7a18f1fa6" providerId="LiveId" clId="{26B4CFA3-BCB1-4DA7-AB7C-8BB7FBA882DF}" dt="2025-02-04T08:12:17.298" v="1" actId="14100"/>
        <pc:sldMkLst>
          <pc:docMk/>
          <pc:sldMk cId="3895479210" sldId="358"/>
        </pc:sldMkLst>
        <pc:picChg chg="mod">
          <ac:chgData name="현용 박" userId="9dcc1fe7a18f1fa6" providerId="LiveId" clId="{26B4CFA3-BCB1-4DA7-AB7C-8BB7FBA882DF}" dt="2025-02-04T08:12:17.298" v="1" actId="14100"/>
          <ac:picMkLst>
            <pc:docMk/>
            <pc:sldMk cId="3895479210" sldId="358"/>
            <ac:picMk id="8" creationId="{906E262C-C471-6EF3-E884-EE7704D1A045}"/>
          </ac:picMkLst>
        </pc:picChg>
      </pc:sldChg>
      <pc:sldChg chg="modNotesTx">
        <pc:chgData name="현용 박" userId="9dcc1fe7a18f1fa6" providerId="LiveId" clId="{26B4CFA3-BCB1-4DA7-AB7C-8BB7FBA882DF}" dt="2025-02-05T01:07:48.117" v="2384" actId="20577"/>
        <pc:sldMkLst>
          <pc:docMk/>
          <pc:sldMk cId="436399842" sldId="31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775E8-4B6E-4738-AC11-11636C6F7B45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71B5E-08DF-4189-8D1D-703E68417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403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17EC0-F497-48BE-A454-7D3F62BDF3E8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E68A6-FA02-4EC8-B1D7-A7169BD41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78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endParaRPr lang="en-US" altLang="ko-KR" dirty="0"/>
          </a:p>
          <a:p>
            <a:r>
              <a:rPr lang="ko-KR" altLang="en-US" dirty="0"/>
              <a:t>와이즈와이어즈 박현용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CJ</a:t>
            </a:r>
            <a:r>
              <a:rPr lang="ko-KR" altLang="en-US" dirty="0" err="1"/>
              <a:t>올리브네트웍스</a:t>
            </a:r>
            <a:r>
              <a:rPr lang="ko-KR" altLang="en-US" dirty="0"/>
              <a:t> 모바일 테스트 </a:t>
            </a:r>
            <a:r>
              <a:rPr lang="en-US" altLang="ko-KR" dirty="0"/>
              <a:t>Lab </a:t>
            </a:r>
            <a:r>
              <a:rPr lang="ko-KR" altLang="en-US" dirty="0"/>
              <a:t>구축을 위한 테스트 자동화 솔루션 제안 발표를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E68A6-FA02-4EC8-B1D7-A7169BD41C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제안개요부터 제안업체 일반</a:t>
            </a:r>
            <a:r>
              <a:rPr lang="en-US" altLang="ko-KR" dirty="0"/>
              <a:t>, </a:t>
            </a:r>
            <a:r>
              <a:rPr lang="ko-KR" altLang="en-US" dirty="0"/>
              <a:t>제안내용</a:t>
            </a:r>
            <a:r>
              <a:rPr lang="en-US" altLang="ko-KR" dirty="0"/>
              <a:t>, </a:t>
            </a:r>
            <a:r>
              <a:rPr lang="ko-KR" altLang="en-US" dirty="0"/>
              <a:t>기타 순으로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E68A6-FA02-4EC8-B1D7-A7169BD41C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제안개요입니다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제안 목적 및 배경 범위</a:t>
            </a:r>
            <a:r>
              <a:rPr lang="en-US" altLang="ko-KR" dirty="0"/>
              <a:t>, </a:t>
            </a:r>
            <a:r>
              <a:rPr lang="ko-KR" altLang="en-US" dirty="0"/>
              <a:t>기대효과에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E68A6-FA02-4EC8-B1D7-A7169BD41C8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1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E68A6-FA02-4EC8-B1D7-A7169BD41C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32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E68A6-FA02-4EC8-B1D7-A7169BD41C8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33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E68A6-FA02-4EC8-B1D7-A7169BD41C8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9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제안개요입니다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제안 목적 및 배경 범위</a:t>
            </a:r>
            <a:r>
              <a:rPr lang="en-US" altLang="ko-KR" dirty="0"/>
              <a:t>, </a:t>
            </a:r>
            <a:r>
              <a:rPr lang="ko-KR" altLang="en-US" dirty="0"/>
              <a:t>기대효과에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E68A6-FA02-4EC8-B1D7-A7169BD41C8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02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75" y="-299103"/>
            <a:ext cx="5059205" cy="3841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461" y="3710726"/>
            <a:ext cx="3266539" cy="325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60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187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 userDrawn="1"/>
        </p:nvSpPr>
        <p:spPr>
          <a:xfrm>
            <a:off x="2" y="2366984"/>
            <a:ext cx="10874534" cy="4491016"/>
          </a:xfrm>
          <a:custGeom>
            <a:avLst/>
            <a:gdLst>
              <a:gd name="connsiteX0" fmla="*/ 10874534 w 10874534"/>
              <a:gd name="connsiteY0" fmla="*/ 0 h 4491016"/>
              <a:gd name="connsiteX1" fmla="*/ 10866826 w 10874534"/>
              <a:gd name="connsiteY1" fmla="*/ 4491016 h 4491016"/>
              <a:gd name="connsiteX2" fmla="*/ 6 w 10874534"/>
              <a:gd name="connsiteY2" fmla="*/ 4491016 h 4491016"/>
              <a:gd name="connsiteX3" fmla="*/ 0 w 10874534"/>
              <a:gd name="connsiteY3" fmla="*/ 4491014 h 449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4534" h="4491016">
                <a:moveTo>
                  <a:pt x="10874534" y="0"/>
                </a:moveTo>
                <a:lnTo>
                  <a:pt x="10866826" y="4491016"/>
                </a:lnTo>
                <a:lnTo>
                  <a:pt x="6" y="4491016"/>
                </a:lnTo>
                <a:lnTo>
                  <a:pt x="0" y="4491014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 userDrawn="1"/>
        </p:nvSpPr>
        <p:spPr>
          <a:xfrm>
            <a:off x="4231776" y="0"/>
            <a:ext cx="7960224" cy="6858000"/>
          </a:xfrm>
          <a:custGeom>
            <a:avLst/>
            <a:gdLst>
              <a:gd name="connsiteX0" fmla="*/ 3249682 w 7960224"/>
              <a:gd name="connsiteY0" fmla="*/ 0 h 6858000"/>
              <a:gd name="connsiteX1" fmla="*/ 7960224 w 7960224"/>
              <a:gd name="connsiteY1" fmla="*/ 0 h 6858000"/>
              <a:gd name="connsiteX2" fmla="*/ 7960224 w 7960224"/>
              <a:gd name="connsiteY2" fmla="*/ 51595 h 6858000"/>
              <a:gd name="connsiteX3" fmla="*/ 4045248 w 7960224"/>
              <a:gd name="connsiteY3" fmla="*/ 6858000 h 6858000"/>
              <a:gd name="connsiteX4" fmla="*/ 2089404 w 7960224"/>
              <a:gd name="connsiteY4" fmla="*/ 6858000 h 6858000"/>
              <a:gd name="connsiteX5" fmla="*/ 0 w 7960224"/>
              <a:gd name="connsiteY5" fmla="*/ 12000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0224" h="6858000">
                <a:moveTo>
                  <a:pt x="3249682" y="0"/>
                </a:moveTo>
                <a:lnTo>
                  <a:pt x="7960224" y="0"/>
                </a:lnTo>
                <a:lnTo>
                  <a:pt x="7960224" y="51595"/>
                </a:lnTo>
                <a:lnTo>
                  <a:pt x="4045248" y="6858000"/>
                </a:lnTo>
                <a:lnTo>
                  <a:pt x="2089404" y="6858000"/>
                </a:lnTo>
                <a:lnTo>
                  <a:pt x="0" y="120006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 userDrawn="1"/>
        </p:nvSpPr>
        <p:spPr>
          <a:xfrm>
            <a:off x="4070750" y="1"/>
            <a:ext cx="8121253" cy="6858000"/>
          </a:xfrm>
          <a:custGeom>
            <a:avLst/>
            <a:gdLst>
              <a:gd name="connsiteX0" fmla="*/ 5589395 w 8121253"/>
              <a:gd name="connsiteY0" fmla="*/ 0 h 6858000"/>
              <a:gd name="connsiteX1" fmla="*/ 6247896 w 8121253"/>
              <a:gd name="connsiteY1" fmla="*/ 0 h 6858000"/>
              <a:gd name="connsiteX2" fmla="*/ 8121253 w 8121253"/>
              <a:gd name="connsiteY2" fmla="*/ 5773456 h 6858000"/>
              <a:gd name="connsiteX3" fmla="*/ 8121253 w 8121253"/>
              <a:gd name="connsiteY3" fmla="*/ 6858000 h 6858000"/>
              <a:gd name="connsiteX4" fmla="*/ 2645848 w 8121253"/>
              <a:gd name="connsiteY4" fmla="*/ 6858000 h 6858000"/>
              <a:gd name="connsiteX5" fmla="*/ 0 w 8121253"/>
              <a:gd name="connsiteY5" fmla="*/ 6295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21253" h="6858000">
                <a:moveTo>
                  <a:pt x="5589395" y="0"/>
                </a:moveTo>
                <a:lnTo>
                  <a:pt x="6247896" y="0"/>
                </a:lnTo>
                <a:lnTo>
                  <a:pt x="8121253" y="5773456"/>
                </a:lnTo>
                <a:lnTo>
                  <a:pt x="8121253" y="6858000"/>
                </a:lnTo>
                <a:lnTo>
                  <a:pt x="2645848" y="6858000"/>
                </a:lnTo>
                <a:lnTo>
                  <a:pt x="0" y="6295505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 userDrawn="1"/>
        </p:nvSpPr>
        <p:spPr>
          <a:xfrm>
            <a:off x="3206420" y="1141342"/>
            <a:ext cx="8985581" cy="5716659"/>
          </a:xfrm>
          <a:custGeom>
            <a:avLst/>
            <a:gdLst>
              <a:gd name="connsiteX0" fmla="*/ 8985581 w 8985581"/>
              <a:gd name="connsiteY0" fmla="*/ 0 h 5716659"/>
              <a:gd name="connsiteX1" fmla="*/ 8985581 w 8985581"/>
              <a:gd name="connsiteY1" fmla="*/ 4438374 h 5716659"/>
              <a:gd name="connsiteX2" fmla="*/ 8792584 w 8985581"/>
              <a:gd name="connsiteY2" fmla="*/ 5716659 h 5716659"/>
              <a:gd name="connsiteX3" fmla="*/ 2792815 w 8985581"/>
              <a:gd name="connsiteY3" fmla="*/ 5716659 h 5716659"/>
              <a:gd name="connsiteX4" fmla="*/ 0 w 8985581"/>
              <a:gd name="connsiteY4" fmla="*/ 3520229 h 5716659"/>
              <a:gd name="connsiteX0" fmla="*/ 8985581 w 8985581"/>
              <a:gd name="connsiteY0" fmla="*/ 0 h 5716659"/>
              <a:gd name="connsiteX1" fmla="*/ 8985581 w 8985581"/>
              <a:gd name="connsiteY1" fmla="*/ 4438374 h 5716659"/>
              <a:gd name="connsiteX2" fmla="*/ 8978851 w 8985581"/>
              <a:gd name="connsiteY2" fmla="*/ 5716659 h 5716659"/>
              <a:gd name="connsiteX3" fmla="*/ 2792815 w 8985581"/>
              <a:gd name="connsiteY3" fmla="*/ 5716659 h 5716659"/>
              <a:gd name="connsiteX4" fmla="*/ 0 w 8985581"/>
              <a:gd name="connsiteY4" fmla="*/ 3520229 h 5716659"/>
              <a:gd name="connsiteX5" fmla="*/ 8985581 w 8985581"/>
              <a:gd name="connsiteY5" fmla="*/ 0 h 571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85581" h="5716659">
                <a:moveTo>
                  <a:pt x="8985581" y="0"/>
                </a:moveTo>
                <a:lnTo>
                  <a:pt x="8985581" y="4438374"/>
                </a:lnTo>
                <a:cubicBezTo>
                  <a:pt x="8983338" y="4864469"/>
                  <a:pt x="8981094" y="5290564"/>
                  <a:pt x="8978851" y="5716659"/>
                </a:cubicBezTo>
                <a:lnTo>
                  <a:pt x="2792815" y="5716659"/>
                </a:lnTo>
                <a:lnTo>
                  <a:pt x="0" y="3520229"/>
                </a:lnTo>
                <a:lnTo>
                  <a:pt x="8985581" y="0"/>
                </a:lnTo>
                <a:close/>
              </a:path>
            </a:pathLst>
          </a:custGeom>
          <a:noFill/>
          <a:ln>
            <a:solidFill>
              <a:srgbClr val="003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 userDrawn="1"/>
        </p:nvSpPr>
        <p:spPr>
          <a:xfrm>
            <a:off x="2" y="-1"/>
            <a:ext cx="12192000" cy="6858000"/>
          </a:xfrm>
          <a:prstGeom prst="rect">
            <a:avLst/>
          </a:prstGeom>
          <a:solidFill>
            <a:srgbClr val="FAFAF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1036981" y="325278"/>
            <a:ext cx="16034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rgbClr val="003CDC"/>
                </a:solidFill>
              </a:rPr>
              <a:t>Contents</a:t>
            </a:r>
            <a:endParaRPr lang="ko-KR" altLang="en-US" sz="2600" b="1" dirty="0">
              <a:solidFill>
                <a:srgbClr val="003CDC"/>
              </a:solidFill>
            </a:endParaRPr>
          </a:p>
        </p:txBody>
      </p:sp>
      <p:grpSp>
        <p:nvGrpSpPr>
          <p:cNvPr id="85" name="그룹 84"/>
          <p:cNvGrpSpPr/>
          <p:nvPr userDrawn="1"/>
        </p:nvGrpSpPr>
        <p:grpSpPr>
          <a:xfrm>
            <a:off x="181105" y="0"/>
            <a:ext cx="793272" cy="769042"/>
            <a:chOff x="181105" y="0"/>
            <a:chExt cx="793272" cy="769042"/>
          </a:xfrm>
        </p:grpSpPr>
        <p:sp>
          <p:nvSpPr>
            <p:cNvPr id="34" name="직사각형 33"/>
            <p:cNvSpPr/>
            <p:nvPr userDrawn="1"/>
          </p:nvSpPr>
          <p:spPr>
            <a:xfrm>
              <a:off x="181105" y="0"/>
              <a:ext cx="576064" cy="571500"/>
            </a:xfrm>
            <a:prstGeom prst="rect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2" name="그룹 81"/>
            <p:cNvGrpSpPr/>
            <p:nvPr userDrawn="1"/>
          </p:nvGrpSpPr>
          <p:grpSpPr>
            <a:xfrm>
              <a:off x="335234" y="122194"/>
              <a:ext cx="639143" cy="602319"/>
              <a:chOff x="335234" y="122194"/>
              <a:chExt cx="639143" cy="602319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71022" y="173248"/>
                <a:ext cx="567250" cy="551265"/>
              </a:xfrm>
              <a:prstGeom prst="rect">
                <a:avLst/>
              </a:prstGeom>
              <a:noFill/>
              <a:ln>
                <a:solidFill>
                  <a:srgbClr val="003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35234" y="122194"/>
                <a:ext cx="93000" cy="93000"/>
              </a:xfrm>
              <a:prstGeom prst="rect">
                <a:avLst/>
              </a:prstGeom>
              <a:solidFill>
                <a:srgbClr val="003C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AFAFA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881377" y="128719"/>
                <a:ext cx="93000" cy="93000"/>
              </a:xfrm>
              <a:prstGeom prst="rect">
                <a:avLst/>
              </a:prstGeom>
              <a:solidFill>
                <a:srgbClr val="003C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직사각형 82"/>
            <p:cNvSpPr/>
            <p:nvPr userDrawn="1"/>
          </p:nvSpPr>
          <p:spPr>
            <a:xfrm>
              <a:off x="881377" y="676042"/>
              <a:ext cx="93000" cy="93000"/>
            </a:xfrm>
            <a:prstGeom prst="rect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 userDrawn="1"/>
          </p:nvSpPr>
          <p:spPr>
            <a:xfrm>
              <a:off x="334917" y="676042"/>
              <a:ext cx="93000" cy="93000"/>
            </a:xfrm>
            <a:prstGeom prst="rect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500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3033512" y="1618415"/>
            <a:ext cx="4786980" cy="2458709"/>
            <a:chOff x="3185767" y="1618415"/>
            <a:chExt cx="4786980" cy="2458709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6976449" y="2755524"/>
              <a:ext cx="9962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ko-KR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CDC"/>
                  </a:solidFill>
                  <a:latin typeface="+mn-ea"/>
                  <a:ea typeface="+mn-ea"/>
                </a:rPr>
                <a:t>RAG</a:t>
              </a:r>
              <a:r>
                <a:rPr lang="ko-KR" altLang="en-US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CDC"/>
                  </a:solidFill>
                  <a:latin typeface="+mn-ea"/>
                  <a:ea typeface="+mn-ea"/>
                </a:rPr>
                <a:t>란</a:t>
              </a:r>
              <a:r>
                <a:rPr lang="en-US" altLang="ko-KR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CDC"/>
                  </a:solidFill>
                  <a:latin typeface="+mn-ea"/>
                  <a:ea typeface="+mn-ea"/>
                </a:rPr>
                <a:t>?</a:t>
              </a:r>
              <a:endPara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CDC"/>
                </a:solidFill>
                <a:latin typeface="+mn-ea"/>
                <a:ea typeface="+mn-ea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3185767" y="1618415"/>
              <a:ext cx="1880297" cy="1711097"/>
              <a:chOff x="4166316" y="1749308"/>
              <a:chExt cx="1880297" cy="1711097"/>
            </a:xfrm>
          </p:grpSpPr>
          <p:sp>
            <p:nvSpPr>
              <p:cNvPr id="37" name="직사각형 36"/>
              <p:cNvSpPr/>
              <p:nvPr userDrawn="1"/>
            </p:nvSpPr>
            <p:spPr>
              <a:xfrm>
                <a:off x="4444780" y="1799531"/>
                <a:ext cx="1572421" cy="138601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다이아몬드 32"/>
              <p:cNvSpPr/>
              <p:nvPr userDrawn="1"/>
            </p:nvSpPr>
            <p:spPr>
              <a:xfrm rot="2700000">
                <a:off x="4179331" y="3227315"/>
                <a:ext cx="220075" cy="246106"/>
              </a:xfrm>
              <a:custGeom>
                <a:avLst/>
                <a:gdLst>
                  <a:gd name="connsiteX0" fmla="*/ 0 w 635000"/>
                  <a:gd name="connsiteY0" fmla="*/ 428207 h 856413"/>
                  <a:gd name="connsiteX1" fmla="*/ 317500 w 635000"/>
                  <a:gd name="connsiteY1" fmla="*/ 0 h 856413"/>
                  <a:gd name="connsiteX2" fmla="*/ 635000 w 635000"/>
                  <a:gd name="connsiteY2" fmla="*/ 428207 h 856413"/>
                  <a:gd name="connsiteX3" fmla="*/ 317500 w 635000"/>
                  <a:gd name="connsiteY3" fmla="*/ 856413 h 856413"/>
                  <a:gd name="connsiteX4" fmla="*/ 0 w 635000"/>
                  <a:gd name="connsiteY4" fmla="*/ 428207 h 856413"/>
                  <a:gd name="connsiteX0" fmla="*/ 0 w 635000"/>
                  <a:gd name="connsiteY0" fmla="*/ 428207 h 428207"/>
                  <a:gd name="connsiteX1" fmla="*/ 317500 w 635000"/>
                  <a:gd name="connsiteY1" fmla="*/ 0 h 428207"/>
                  <a:gd name="connsiteX2" fmla="*/ 635000 w 635000"/>
                  <a:gd name="connsiteY2" fmla="*/ 428207 h 428207"/>
                  <a:gd name="connsiteX3" fmla="*/ 321734 w 635000"/>
                  <a:gd name="connsiteY3" fmla="*/ 284913 h 428207"/>
                  <a:gd name="connsiteX4" fmla="*/ 0 w 635000"/>
                  <a:gd name="connsiteY4" fmla="*/ 428207 h 428207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1734 w 635000"/>
                  <a:gd name="connsiteY3" fmla="*/ 38218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41670 w 635000"/>
                  <a:gd name="connsiteY3" fmla="*/ 45499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11027 w 635000"/>
                  <a:gd name="connsiteY3" fmla="*/ 44849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34902 w 635000"/>
                  <a:gd name="connsiteY3" fmla="*/ 44784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0691 w 635000"/>
                  <a:gd name="connsiteY3" fmla="*/ 44348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0525 w 635000"/>
                  <a:gd name="connsiteY3" fmla="*/ 42088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58339 w 635000"/>
                  <a:gd name="connsiteY3" fmla="*/ 41350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14187 w 635000"/>
                  <a:gd name="connsiteY3" fmla="*/ 389275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09941 w 635000"/>
                  <a:gd name="connsiteY3" fmla="*/ 476971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5594 w 635000"/>
                  <a:gd name="connsiteY3" fmla="*/ 446172 h 525480"/>
                  <a:gd name="connsiteX4" fmla="*/ 0 w 635000"/>
                  <a:gd name="connsiteY4" fmla="*/ 525480 h 5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5000" h="525480">
                    <a:moveTo>
                      <a:pt x="0" y="525480"/>
                    </a:moveTo>
                    <a:lnTo>
                      <a:pt x="293900" y="0"/>
                    </a:lnTo>
                    <a:lnTo>
                      <a:pt x="635000" y="525480"/>
                    </a:lnTo>
                    <a:lnTo>
                      <a:pt x="325594" y="446172"/>
                    </a:lnTo>
                    <a:lnTo>
                      <a:pt x="0" y="52548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AFAFA"/>
                  </a:solidFill>
                </a:endParaRPr>
              </a:p>
            </p:txBody>
          </p:sp>
          <p:sp>
            <p:nvSpPr>
              <p:cNvPr id="38" name="직사각형 37"/>
              <p:cNvSpPr/>
              <p:nvPr userDrawn="1"/>
            </p:nvSpPr>
            <p:spPr>
              <a:xfrm>
                <a:off x="4407689" y="1753031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 userDrawn="1"/>
            </p:nvSpPr>
            <p:spPr>
              <a:xfrm>
                <a:off x="5953613" y="1749308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 userDrawn="1"/>
            </p:nvSpPr>
            <p:spPr>
              <a:xfrm>
                <a:off x="4402765" y="3130662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 userDrawn="1"/>
          </p:nvSpPr>
          <p:spPr>
            <a:xfrm>
              <a:off x="4980743" y="3004101"/>
              <a:ext cx="93000" cy="9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>
              <a:off x="4402765" y="1803255"/>
              <a:ext cx="2296835" cy="2273869"/>
              <a:chOff x="4402765" y="1803255"/>
              <a:chExt cx="2296835" cy="2273869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4796044" y="2485530"/>
                <a:ext cx="447040" cy="90932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그룹 1"/>
              <p:cNvGrpSpPr/>
              <p:nvPr userDrawn="1"/>
            </p:nvGrpSpPr>
            <p:grpSpPr>
              <a:xfrm>
                <a:off x="4402765" y="1803255"/>
                <a:ext cx="2296835" cy="2273869"/>
                <a:chOff x="5127289" y="1213009"/>
                <a:chExt cx="2296835" cy="2273869"/>
              </a:xfrm>
            </p:grpSpPr>
            <p:sp>
              <p:nvSpPr>
                <p:cNvPr id="13" name="TextBox 12"/>
                <p:cNvSpPr txBox="1"/>
                <p:nvPr userDrawn="1"/>
              </p:nvSpPr>
              <p:spPr>
                <a:xfrm>
                  <a:off x="5187614" y="1213009"/>
                  <a:ext cx="2236510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3800" b="1" dirty="0">
                      <a:ln>
                        <a:solidFill>
                          <a:srgbClr val="003CDC"/>
                        </a:solidFill>
                      </a:ln>
                      <a:solidFill>
                        <a:srgbClr val="FAFAFA"/>
                      </a:solidFill>
                    </a:rPr>
                    <a:t>01</a:t>
                  </a:r>
                  <a:endParaRPr lang="ko-KR" altLang="en-US" sz="13800" b="1" dirty="0">
                    <a:ln>
                      <a:solidFill>
                        <a:srgbClr val="003CDC"/>
                      </a:solidFill>
                    </a:ln>
                    <a:solidFill>
                      <a:srgbClr val="FAFAFA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 userDrawn="1"/>
              </p:nvSpPr>
              <p:spPr>
                <a:xfrm>
                  <a:off x="5127289" y="1270887"/>
                  <a:ext cx="2236510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3800" b="1" dirty="0">
                      <a:solidFill>
                        <a:srgbClr val="003CDC"/>
                      </a:solidFill>
                    </a:rPr>
                    <a:t>01</a:t>
                  </a:r>
                  <a:endParaRPr lang="ko-KR" altLang="en-US" sz="13800" b="1" dirty="0">
                    <a:solidFill>
                      <a:srgbClr val="003CDC"/>
                    </a:solidFill>
                  </a:endParaRPr>
                </a:p>
              </p:txBody>
            </p:sp>
          </p:grpSp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784EE4B-AC2E-344D-A93A-2C3B021AD1AA}"/>
              </a:ext>
            </a:extLst>
          </p:cNvPr>
          <p:cNvSpPr/>
          <p:nvPr userDrawn="1"/>
        </p:nvSpPr>
        <p:spPr>
          <a:xfrm>
            <a:off x="6824194" y="3329512"/>
            <a:ext cx="250645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RAG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란 무엇인가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68A93"/>
              </a:solidFill>
              <a:latin typeface="+mn-ea"/>
              <a:ea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RAG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의 필요성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RAG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의 장점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68A93"/>
              </a:solidFill>
              <a:latin typeface="+mn-ea"/>
              <a:ea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RAG</a:t>
            </a:r>
            <a:r>
              <a:rPr lang="en-US" altLang="ko-KR" sz="140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 </a:t>
            </a:r>
            <a:r>
              <a:rPr lang="ko-KR" altLang="en-US" sz="140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아키텍처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68A93"/>
              </a:solidFill>
              <a:latin typeface="+mn-ea"/>
              <a:ea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RAG</a:t>
            </a:r>
            <a:r>
              <a:rPr lang="en-US" altLang="ko-KR" sz="140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 </a:t>
            </a:r>
            <a:r>
              <a:rPr lang="ko-KR" altLang="en-US" sz="140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실행순서</a:t>
            </a:r>
            <a:endParaRPr lang="en-US" altLang="ko-KR" sz="1400" baseline="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68A93"/>
              </a:solidFill>
              <a:latin typeface="+mn-ea"/>
              <a:ea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RAG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68A93"/>
                </a:solidFill>
                <a:latin typeface="+mn-ea"/>
                <a:ea typeface="+mn-ea"/>
              </a:rPr>
              <a:t>의 핵심요소 및 기능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68A9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256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3033512" y="1618415"/>
            <a:ext cx="6141005" cy="3419257"/>
            <a:chOff x="3185767" y="1618415"/>
            <a:chExt cx="6141005" cy="3419257"/>
          </a:xfrm>
        </p:grpSpPr>
        <p:grpSp>
          <p:nvGrpSpPr>
            <p:cNvPr id="3" name="그룹 2"/>
            <p:cNvGrpSpPr/>
            <p:nvPr userDrawn="1"/>
          </p:nvGrpSpPr>
          <p:grpSpPr>
            <a:xfrm>
              <a:off x="6976449" y="2755524"/>
              <a:ext cx="2350323" cy="2282148"/>
              <a:chOff x="7484449" y="3015218"/>
              <a:chExt cx="2350323" cy="2282148"/>
            </a:xfrm>
          </p:grpSpPr>
          <p:sp>
            <p:nvSpPr>
              <p:cNvPr id="5" name="직사각형 4"/>
              <p:cNvSpPr/>
              <p:nvPr userDrawn="1"/>
            </p:nvSpPr>
            <p:spPr>
              <a:xfrm>
                <a:off x="7484449" y="3015218"/>
                <a:ext cx="12522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ko-KR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CDC"/>
                    </a:solidFill>
                    <a:latin typeface="+mn-ea"/>
                    <a:ea typeface="+mn-ea"/>
                  </a:rPr>
                  <a:t>N8N</a:t>
                </a:r>
                <a:r>
                  <a:rPr lang="ko-KR" altLang="en-US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CDC"/>
                    </a:solidFill>
                    <a:latin typeface="+mn-ea"/>
                    <a:ea typeface="+mn-ea"/>
                  </a:rPr>
                  <a:t>이란</a:t>
                </a:r>
                <a:r>
                  <a:rPr lang="en-US" altLang="ko-KR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CDC"/>
                    </a:solidFill>
                    <a:latin typeface="+mn-ea"/>
                    <a:ea typeface="+mn-ea"/>
                  </a:rPr>
                  <a:t>?</a:t>
                </a:r>
                <a:endParaRPr lang="en-US" altLang="ko-KR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CDC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" name="직사각형 5"/>
              <p:cNvSpPr/>
              <p:nvPr userDrawn="1"/>
            </p:nvSpPr>
            <p:spPr>
              <a:xfrm>
                <a:off x="7484449" y="3589206"/>
                <a:ext cx="2350323" cy="1708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N8N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이란 무엇인가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N8N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의 주요기능</a:t>
                </a:r>
                <a:endPara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en-US" altLang="ko-KR" sz="1400" baseline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N8N</a:t>
                </a:r>
                <a:r>
                  <a:rPr lang="ko-KR" altLang="en-US" sz="1400" baseline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의 장점</a:t>
                </a:r>
                <a:endPara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N8N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의 기본구성</a:t>
                </a:r>
                <a:endPara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en-US" altLang="ko-KR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N8N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의 업무 활용 사례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4" name="그룹 3"/>
            <p:cNvGrpSpPr/>
            <p:nvPr userDrawn="1"/>
          </p:nvGrpSpPr>
          <p:grpSpPr>
            <a:xfrm>
              <a:off x="3185767" y="1618415"/>
              <a:ext cx="1880297" cy="1711097"/>
              <a:chOff x="4166316" y="1749308"/>
              <a:chExt cx="1880297" cy="1711097"/>
            </a:xfrm>
          </p:grpSpPr>
          <p:sp>
            <p:nvSpPr>
              <p:cNvPr id="37" name="직사각형 36"/>
              <p:cNvSpPr/>
              <p:nvPr userDrawn="1"/>
            </p:nvSpPr>
            <p:spPr>
              <a:xfrm>
                <a:off x="4444780" y="1799531"/>
                <a:ext cx="1572421" cy="138601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다이아몬드 32"/>
              <p:cNvSpPr/>
              <p:nvPr userDrawn="1"/>
            </p:nvSpPr>
            <p:spPr>
              <a:xfrm rot="2700000">
                <a:off x="4179331" y="3227315"/>
                <a:ext cx="220075" cy="246106"/>
              </a:xfrm>
              <a:custGeom>
                <a:avLst/>
                <a:gdLst>
                  <a:gd name="connsiteX0" fmla="*/ 0 w 635000"/>
                  <a:gd name="connsiteY0" fmla="*/ 428207 h 856413"/>
                  <a:gd name="connsiteX1" fmla="*/ 317500 w 635000"/>
                  <a:gd name="connsiteY1" fmla="*/ 0 h 856413"/>
                  <a:gd name="connsiteX2" fmla="*/ 635000 w 635000"/>
                  <a:gd name="connsiteY2" fmla="*/ 428207 h 856413"/>
                  <a:gd name="connsiteX3" fmla="*/ 317500 w 635000"/>
                  <a:gd name="connsiteY3" fmla="*/ 856413 h 856413"/>
                  <a:gd name="connsiteX4" fmla="*/ 0 w 635000"/>
                  <a:gd name="connsiteY4" fmla="*/ 428207 h 856413"/>
                  <a:gd name="connsiteX0" fmla="*/ 0 w 635000"/>
                  <a:gd name="connsiteY0" fmla="*/ 428207 h 428207"/>
                  <a:gd name="connsiteX1" fmla="*/ 317500 w 635000"/>
                  <a:gd name="connsiteY1" fmla="*/ 0 h 428207"/>
                  <a:gd name="connsiteX2" fmla="*/ 635000 w 635000"/>
                  <a:gd name="connsiteY2" fmla="*/ 428207 h 428207"/>
                  <a:gd name="connsiteX3" fmla="*/ 321734 w 635000"/>
                  <a:gd name="connsiteY3" fmla="*/ 284913 h 428207"/>
                  <a:gd name="connsiteX4" fmla="*/ 0 w 635000"/>
                  <a:gd name="connsiteY4" fmla="*/ 428207 h 428207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1734 w 635000"/>
                  <a:gd name="connsiteY3" fmla="*/ 38218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41670 w 635000"/>
                  <a:gd name="connsiteY3" fmla="*/ 45499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11027 w 635000"/>
                  <a:gd name="connsiteY3" fmla="*/ 44849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34902 w 635000"/>
                  <a:gd name="connsiteY3" fmla="*/ 44784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0691 w 635000"/>
                  <a:gd name="connsiteY3" fmla="*/ 44348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0525 w 635000"/>
                  <a:gd name="connsiteY3" fmla="*/ 42088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58339 w 635000"/>
                  <a:gd name="connsiteY3" fmla="*/ 41350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14187 w 635000"/>
                  <a:gd name="connsiteY3" fmla="*/ 389275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09941 w 635000"/>
                  <a:gd name="connsiteY3" fmla="*/ 476971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5594 w 635000"/>
                  <a:gd name="connsiteY3" fmla="*/ 446172 h 525480"/>
                  <a:gd name="connsiteX4" fmla="*/ 0 w 635000"/>
                  <a:gd name="connsiteY4" fmla="*/ 525480 h 5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5000" h="525480">
                    <a:moveTo>
                      <a:pt x="0" y="525480"/>
                    </a:moveTo>
                    <a:lnTo>
                      <a:pt x="293900" y="0"/>
                    </a:lnTo>
                    <a:lnTo>
                      <a:pt x="635000" y="525480"/>
                    </a:lnTo>
                    <a:lnTo>
                      <a:pt x="325594" y="446172"/>
                    </a:lnTo>
                    <a:lnTo>
                      <a:pt x="0" y="52548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AFAFA"/>
                  </a:solidFill>
                </a:endParaRPr>
              </a:p>
            </p:txBody>
          </p:sp>
          <p:sp>
            <p:nvSpPr>
              <p:cNvPr id="38" name="직사각형 37"/>
              <p:cNvSpPr/>
              <p:nvPr userDrawn="1"/>
            </p:nvSpPr>
            <p:spPr>
              <a:xfrm>
                <a:off x="4407689" y="1753031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 userDrawn="1"/>
            </p:nvSpPr>
            <p:spPr>
              <a:xfrm>
                <a:off x="5953613" y="1749308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 userDrawn="1"/>
            </p:nvSpPr>
            <p:spPr>
              <a:xfrm>
                <a:off x="4402765" y="3130662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 userDrawn="1"/>
          </p:nvSpPr>
          <p:spPr>
            <a:xfrm>
              <a:off x="4980743" y="3004101"/>
              <a:ext cx="93000" cy="9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>
              <a:off x="4402765" y="1803255"/>
              <a:ext cx="2296835" cy="2262978"/>
              <a:chOff x="4402765" y="1803255"/>
              <a:chExt cx="2296835" cy="2262978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4796044" y="2485530"/>
                <a:ext cx="447040" cy="90932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그룹 1"/>
              <p:cNvGrpSpPr/>
              <p:nvPr userDrawn="1"/>
            </p:nvGrpSpPr>
            <p:grpSpPr>
              <a:xfrm>
                <a:off x="4402765" y="1803255"/>
                <a:ext cx="2296835" cy="2262978"/>
                <a:chOff x="5127289" y="1213009"/>
                <a:chExt cx="2296835" cy="2262978"/>
              </a:xfrm>
            </p:grpSpPr>
            <p:sp>
              <p:nvSpPr>
                <p:cNvPr id="13" name="TextBox 12"/>
                <p:cNvSpPr txBox="1"/>
                <p:nvPr userDrawn="1"/>
              </p:nvSpPr>
              <p:spPr>
                <a:xfrm>
                  <a:off x="5187614" y="1213009"/>
                  <a:ext cx="2236510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3800" b="1" dirty="0">
                      <a:ln>
                        <a:solidFill>
                          <a:srgbClr val="003CDC"/>
                        </a:solidFill>
                      </a:ln>
                      <a:solidFill>
                        <a:srgbClr val="FAFAFA"/>
                      </a:solidFill>
                    </a:rPr>
                    <a:t>02</a:t>
                  </a:r>
                  <a:endParaRPr lang="ko-KR" altLang="en-US" sz="13800" b="1" dirty="0">
                    <a:ln>
                      <a:solidFill>
                        <a:srgbClr val="003CDC"/>
                      </a:solidFill>
                    </a:ln>
                    <a:solidFill>
                      <a:srgbClr val="FAFAFA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 userDrawn="1"/>
              </p:nvSpPr>
              <p:spPr>
                <a:xfrm>
                  <a:off x="5127289" y="1259996"/>
                  <a:ext cx="2236510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3800" b="1" dirty="0">
                      <a:solidFill>
                        <a:srgbClr val="003CDC"/>
                      </a:solidFill>
                    </a:rPr>
                    <a:t>02</a:t>
                  </a:r>
                  <a:endParaRPr lang="ko-KR" altLang="en-US" sz="13800" b="1" dirty="0">
                    <a:solidFill>
                      <a:srgbClr val="003CDC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836959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3033512" y="1618415"/>
            <a:ext cx="5563924" cy="2443608"/>
            <a:chOff x="3185767" y="1618415"/>
            <a:chExt cx="5563924" cy="2443608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6976449" y="2755524"/>
              <a:ext cx="17732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ko-KR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CDC"/>
                  </a:solidFill>
                  <a:latin typeface="+mn-ea"/>
                  <a:ea typeface="+mn-ea"/>
                </a:rPr>
                <a:t>N8N</a:t>
              </a:r>
              <a:r>
                <a:rPr lang="en-US" altLang="ko-KR" b="1" baseline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CDC"/>
                  </a:solidFill>
                  <a:latin typeface="+mn-ea"/>
                  <a:ea typeface="+mn-ea"/>
                </a:rPr>
                <a:t> </a:t>
              </a:r>
              <a:r>
                <a:rPr lang="ko-KR" altLang="en-US" b="1" baseline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CDC"/>
                  </a:solidFill>
                  <a:latin typeface="+mn-ea"/>
                  <a:ea typeface="+mn-ea"/>
                </a:rPr>
                <a:t>활용 실습</a:t>
              </a:r>
              <a:endPara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CDC"/>
                </a:solidFill>
                <a:latin typeface="+mn-ea"/>
                <a:ea typeface="+mn-ea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3185767" y="1618415"/>
              <a:ext cx="1880297" cy="1711097"/>
              <a:chOff x="4166316" y="1749308"/>
              <a:chExt cx="1880297" cy="1711097"/>
            </a:xfrm>
          </p:grpSpPr>
          <p:sp>
            <p:nvSpPr>
              <p:cNvPr id="37" name="직사각형 36"/>
              <p:cNvSpPr/>
              <p:nvPr userDrawn="1"/>
            </p:nvSpPr>
            <p:spPr>
              <a:xfrm>
                <a:off x="4444780" y="1799531"/>
                <a:ext cx="1572421" cy="138601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다이아몬드 32"/>
              <p:cNvSpPr/>
              <p:nvPr userDrawn="1"/>
            </p:nvSpPr>
            <p:spPr>
              <a:xfrm rot="2700000">
                <a:off x="4179331" y="3227315"/>
                <a:ext cx="220075" cy="246106"/>
              </a:xfrm>
              <a:custGeom>
                <a:avLst/>
                <a:gdLst>
                  <a:gd name="connsiteX0" fmla="*/ 0 w 635000"/>
                  <a:gd name="connsiteY0" fmla="*/ 428207 h 856413"/>
                  <a:gd name="connsiteX1" fmla="*/ 317500 w 635000"/>
                  <a:gd name="connsiteY1" fmla="*/ 0 h 856413"/>
                  <a:gd name="connsiteX2" fmla="*/ 635000 w 635000"/>
                  <a:gd name="connsiteY2" fmla="*/ 428207 h 856413"/>
                  <a:gd name="connsiteX3" fmla="*/ 317500 w 635000"/>
                  <a:gd name="connsiteY3" fmla="*/ 856413 h 856413"/>
                  <a:gd name="connsiteX4" fmla="*/ 0 w 635000"/>
                  <a:gd name="connsiteY4" fmla="*/ 428207 h 856413"/>
                  <a:gd name="connsiteX0" fmla="*/ 0 w 635000"/>
                  <a:gd name="connsiteY0" fmla="*/ 428207 h 428207"/>
                  <a:gd name="connsiteX1" fmla="*/ 317500 w 635000"/>
                  <a:gd name="connsiteY1" fmla="*/ 0 h 428207"/>
                  <a:gd name="connsiteX2" fmla="*/ 635000 w 635000"/>
                  <a:gd name="connsiteY2" fmla="*/ 428207 h 428207"/>
                  <a:gd name="connsiteX3" fmla="*/ 321734 w 635000"/>
                  <a:gd name="connsiteY3" fmla="*/ 284913 h 428207"/>
                  <a:gd name="connsiteX4" fmla="*/ 0 w 635000"/>
                  <a:gd name="connsiteY4" fmla="*/ 428207 h 428207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1734 w 635000"/>
                  <a:gd name="connsiteY3" fmla="*/ 38218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41670 w 635000"/>
                  <a:gd name="connsiteY3" fmla="*/ 45499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11027 w 635000"/>
                  <a:gd name="connsiteY3" fmla="*/ 44849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34902 w 635000"/>
                  <a:gd name="connsiteY3" fmla="*/ 44784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0691 w 635000"/>
                  <a:gd name="connsiteY3" fmla="*/ 44348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0525 w 635000"/>
                  <a:gd name="connsiteY3" fmla="*/ 42088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58339 w 635000"/>
                  <a:gd name="connsiteY3" fmla="*/ 41350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14187 w 635000"/>
                  <a:gd name="connsiteY3" fmla="*/ 389275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09941 w 635000"/>
                  <a:gd name="connsiteY3" fmla="*/ 476971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5594 w 635000"/>
                  <a:gd name="connsiteY3" fmla="*/ 446172 h 525480"/>
                  <a:gd name="connsiteX4" fmla="*/ 0 w 635000"/>
                  <a:gd name="connsiteY4" fmla="*/ 525480 h 5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5000" h="525480">
                    <a:moveTo>
                      <a:pt x="0" y="525480"/>
                    </a:moveTo>
                    <a:lnTo>
                      <a:pt x="293900" y="0"/>
                    </a:lnTo>
                    <a:lnTo>
                      <a:pt x="635000" y="525480"/>
                    </a:lnTo>
                    <a:lnTo>
                      <a:pt x="325594" y="446172"/>
                    </a:lnTo>
                    <a:lnTo>
                      <a:pt x="0" y="52548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AFAFA"/>
                  </a:solidFill>
                </a:endParaRPr>
              </a:p>
            </p:txBody>
          </p:sp>
          <p:sp>
            <p:nvSpPr>
              <p:cNvPr id="38" name="직사각형 37"/>
              <p:cNvSpPr/>
              <p:nvPr userDrawn="1"/>
            </p:nvSpPr>
            <p:spPr>
              <a:xfrm>
                <a:off x="4407689" y="1753031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 userDrawn="1"/>
            </p:nvSpPr>
            <p:spPr>
              <a:xfrm>
                <a:off x="5953613" y="1749308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 userDrawn="1"/>
            </p:nvSpPr>
            <p:spPr>
              <a:xfrm>
                <a:off x="4402765" y="3130662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 userDrawn="1"/>
          </p:nvSpPr>
          <p:spPr>
            <a:xfrm>
              <a:off x="4980743" y="3004101"/>
              <a:ext cx="93000" cy="9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>
              <a:off x="4402765" y="1803255"/>
              <a:ext cx="2296835" cy="2258768"/>
              <a:chOff x="4402765" y="1803255"/>
              <a:chExt cx="2296835" cy="2258768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4796044" y="2485530"/>
                <a:ext cx="447040" cy="90932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그룹 1"/>
              <p:cNvGrpSpPr/>
              <p:nvPr userDrawn="1"/>
            </p:nvGrpSpPr>
            <p:grpSpPr>
              <a:xfrm>
                <a:off x="4402765" y="1803255"/>
                <a:ext cx="2296835" cy="2258768"/>
                <a:chOff x="5127289" y="1213009"/>
                <a:chExt cx="2296835" cy="2258768"/>
              </a:xfrm>
            </p:grpSpPr>
            <p:sp>
              <p:nvSpPr>
                <p:cNvPr id="13" name="TextBox 12"/>
                <p:cNvSpPr txBox="1"/>
                <p:nvPr userDrawn="1"/>
              </p:nvSpPr>
              <p:spPr>
                <a:xfrm>
                  <a:off x="5187614" y="1213009"/>
                  <a:ext cx="2236510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3800" b="1" dirty="0">
                      <a:ln>
                        <a:solidFill>
                          <a:srgbClr val="003CDC"/>
                        </a:solidFill>
                      </a:ln>
                      <a:solidFill>
                        <a:srgbClr val="FAFAFA"/>
                      </a:solidFill>
                    </a:rPr>
                    <a:t>03</a:t>
                  </a:r>
                  <a:endParaRPr lang="ko-KR" altLang="en-US" sz="13800" b="1" dirty="0">
                    <a:ln>
                      <a:solidFill>
                        <a:srgbClr val="003CDC"/>
                      </a:solidFill>
                    </a:ln>
                    <a:solidFill>
                      <a:srgbClr val="FAFAFA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 userDrawn="1"/>
              </p:nvSpPr>
              <p:spPr>
                <a:xfrm>
                  <a:off x="5127289" y="1255786"/>
                  <a:ext cx="2236510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3800" b="1" dirty="0">
                      <a:solidFill>
                        <a:srgbClr val="003CDC"/>
                      </a:solidFill>
                    </a:rPr>
                    <a:t>03</a:t>
                  </a:r>
                  <a:endParaRPr lang="ko-KR" altLang="en-US" sz="13800" b="1" dirty="0">
                    <a:solidFill>
                      <a:srgbClr val="003CDC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103906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3033512" y="1618415"/>
            <a:ext cx="5703385" cy="3742422"/>
            <a:chOff x="3185767" y="1618415"/>
            <a:chExt cx="5703385" cy="3742422"/>
          </a:xfrm>
        </p:grpSpPr>
        <p:grpSp>
          <p:nvGrpSpPr>
            <p:cNvPr id="3" name="그룹 2"/>
            <p:cNvGrpSpPr/>
            <p:nvPr userDrawn="1"/>
          </p:nvGrpSpPr>
          <p:grpSpPr>
            <a:xfrm>
              <a:off x="6976449" y="2755524"/>
              <a:ext cx="1912703" cy="2605313"/>
              <a:chOff x="7484449" y="3015218"/>
              <a:chExt cx="1912703" cy="2605313"/>
            </a:xfrm>
          </p:grpSpPr>
          <p:sp>
            <p:nvSpPr>
              <p:cNvPr id="5" name="직사각형 4"/>
              <p:cNvSpPr/>
              <p:nvPr userDrawn="1"/>
            </p:nvSpPr>
            <p:spPr>
              <a:xfrm>
                <a:off x="7484449" y="3015218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ko-KR" altLang="en-US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CDC"/>
                    </a:solidFill>
                    <a:latin typeface="+mn-ea"/>
                    <a:ea typeface="+mn-ea"/>
                  </a:rPr>
                  <a:t>사업관리방안</a:t>
                </a:r>
                <a:endParaRPr lang="en-US" altLang="ko-KR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CDC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" name="직사각형 5"/>
              <p:cNvSpPr/>
              <p:nvPr userDrawn="1"/>
            </p:nvSpPr>
            <p:spPr>
              <a:xfrm>
                <a:off x="7484449" y="3589206"/>
                <a:ext cx="191270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사업관리</a:t>
                </a:r>
                <a:endPara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인력계획</a:t>
                </a:r>
                <a:endPara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일정관리</a:t>
                </a:r>
                <a:endPara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산출물</a:t>
                </a:r>
                <a:endPara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기술지원 및 교육</a:t>
                </a:r>
                <a:endPara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안정화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유지보수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4" name="그룹 3"/>
            <p:cNvGrpSpPr/>
            <p:nvPr userDrawn="1"/>
          </p:nvGrpSpPr>
          <p:grpSpPr>
            <a:xfrm>
              <a:off x="3185767" y="1618415"/>
              <a:ext cx="1880297" cy="1711097"/>
              <a:chOff x="4166316" y="1749308"/>
              <a:chExt cx="1880297" cy="1711097"/>
            </a:xfrm>
          </p:grpSpPr>
          <p:sp>
            <p:nvSpPr>
              <p:cNvPr id="37" name="직사각형 36"/>
              <p:cNvSpPr/>
              <p:nvPr userDrawn="1"/>
            </p:nvSpPr>
            <p:spPr>
              <a:xfrm>
                <a:off x="4444780" y="1799531"/>
                <a:ext cx="1572421" cy="138601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다이아몬드 32"/>
              <p:cNvSpPr/>
              <p:nvPr userDrawn="1"/>
            </p:nvSpPr>
            <p:spPr>
              <a:xfrm rot="2700000">
                <a:off x="4179331" y="3227315"/>
                <a:ext cx="220075" cy="246106"/>
              </a:xfrm>
              <a:custGeom>
                <a:avLst/>
                <a:gdLst>
                  <a:gd name="connsiteX0" fmla="*/ 0 w 635000"/>
                  <a:gd name="connsiteY0" fmla="*/ 428207 h 856413"/>
                  <a:gd name="connsiteX1" fmla="*/ 317500 w 635000"/>
                  <a:gd name="connsiteY1" fmla="*/ 0 h 856413"/>
                  <a:gd name="connsiteX2" fmla="*/ 635000 w 635000"/>
                  <a:gd name="connsiteY2" fmla="*/ 428207 h 856413"/>
                  <a:gd name="connsiteX3" fmla="*/ 317500 w 635000"/>
                  <a:gd name="connsiteY3" fmla="*/ 856413 h 856413"/>
                  <a:gd name="connsiteX4" fmla="*/ 0 w 635000"/>
                  <a:gd name="connsiteY4" fmla="*/ 428207 h 856413"/>
                  <a:gd name="connsiteX0" fmla="*/ 0 w 635000"/>
                  <a:gd name="connsiteY0" fmla="*/ 428207 h 428207"/>
                  <a:gd name="connsiteX1" fmla="*/ 317500 w 635000"/>
                  <a:gd name="connsiteY1" fmla="*/ 0 h 428207"/>
                  <a:gd name="connsiteX2" fmla="*/ 635000 w 635000"/>
                  <a:gd name="connsiteY2" fmla="*/ 428207 h 428207"/>
                  <a:gd name="connsiteX3" fmla="*/ 321734 w 635000"/>
                  <a:gd name="connsiteY3" fmla="*/ 284913 h 428207"/>
                  <a:gd name="connsiteX4" fmla="*/ 0 w 635000"/>
                  <a:gd name="connsiteY4" fmla="*/ 428207 h 428207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1734 w 635000"/>
                  <a:gd name="connsiteY3" fmla="*/ 38218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41670 w 635000"/>
                  <a:gd name="connsiteY3" fmla="*/ 45499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11027 w 635000"/>
                  <a:gd name="connsiteY3" fmla="*/ 44849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34902 w 635000"/>
                  <a:gd name="connsiteY3" fmla="*/ 44784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0691 w 635000"/>
                  <a:gd name="connsiteY3" fmla="*/ 44348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0525 w 635000"/>
                  <a:gd name="connsiteY3" fmla="*/ 42088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58339 w 635000"/>
                  <a:gd name="connsiteY3" fmla="*/ 41350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14187 w 635000"/>
                  <a:gd name="connsiteY3" fmla="*/ 389275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09941 w 635000"/>
                  <a:gd name="connsiteY3" fmla="*/ 476971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5594 w 635000"/>
                  <a:gd name="connsiteY3" fmla="*/ 446172 h 525480"/>
                  <a:gd name="connsiteX4" fmla="*/ 0 w 635000"/>
                  <a:gd name="connsiteY4" fmla="*/ 525480 h 5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5000" h="525480">
                    <a:moveTo>
                      <a:pt x="0" y="525480"/>
                    </a:moveTo>
                    <a:lnTo>
                      <a:pt x="293900" y="0"/>
                    </a:lnTo>
                    <a:lnTo>
                      <a:pt x="635000" y="525480"/>
                    </a:lnTo>
                    <a:lnTo>
                      <a:pt x="325594" y="446172"/>
                    </a:lnTo>
                    <a:lnTo>
                      <a:pt x="0" y="52548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AFAFA"/>
                  </a:solidFill>
                </a:endParaRPr>
              </a:p>
            </p:txBody>
          </p:sp>
          <p:sp>
            <p:nvSpPr>
              <p:cNvPr id="38" name="직사각형 37"/>
              <p:cNvSpPr/>
              <p:nvPr userDrawn="1"/>
            </p:nvSpPr>
            <p:spPr>
              <a:xfrm>
                <a:off x="4407689" y="1753031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 userDrawn="1"/>
            </p:nvSpPr>
            <p:spPr>
              <a:xfrm>
                <a:off x="5953613" y="1749308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 userDrawn="1"/>
            </p:nvSpPr>
            <p:spPr>
              <a:xfrm>
                <a:off x="4402765" y="3130662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 userDrawn="1"/>
          </p:nvSpPr>
          <p:spPr>
            <a:xfrm>
              <a:off x="4980743" y="3004101"/>
              <a:ext cx="93000" cy="9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>
              <a:off x="4402765" y="1803255"/>
              <a:ext cx="2296835" cy="2263204"/>
              <a:chOff x="4402765" y="1803255"/>
              <a:chExt cx="2296835" cy="2263204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4796044" y="2485530"/>
                <a:ext cx="447040" cy="90932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그룹 1"/>
              <p:cNvGrpSpPr/>
              <p:nvPr userDrawn="1"/>
            </p:nvGrpSpPr>
            <p:grpSpPr>
              <a:xfrm>
                <a:off x="4402765" y="1803255"/>
                <a:ext cx="2296835" cy="2263204"/>
                <a:chOff x="5127289" y="1213009"/>
                <a:chExt cx="2296835" cy="2263204"/>
              </a:xfrm>
            </p:grpSpPr>
            <p:sp>
              <p:nvSpPr>
                <p:cNvPr id="13" name="TextBox 12"/>
                <p:cNvSpPr txBox="1"/>
                <p:nvPr userDrawn="1"/>
              </p:nvSpPr>
              <p:spPr>
                <a:xfrm>
                  <a:off x="5187614" y="1213009"/>
                  <a:ext cx="2236510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3800" b="1" dirty="0">
                      <a:ln>
                        <a:solidFill>
                          <a:srgbClr val="003CDC"/>
                        </a:solidFill>
                      </a:ln>
                      <a:solidFill>
                        <a:srgbClr val="FAFAFA"/>
                      </a:solidFill>
                    </a:rPr>
                    <a:t>04</a:t>
                  </a:r>
                  <a:endParaRPr lang="ko-KR" altLang="en-US" sz="13800" b="1" dirty="0">
                    <a:ln>
                      <a:solidFill>
                        <a:srgbClr val="003CDC"/>
                      </a:solidFill>
                    </a:ln>
                    <a:solidFill>
                      <a:srgbClr val="FAFAFA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 userDrawn="1"/>
              </p:nvSpPr>
              <p:spPr>
                <a:xfrm>
                  <a:off x="5127289" y="1260222"/>
                  <a:ext cx="2236510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3800" b="1" dirty="0">
                      <a:solidFill>
                        <a:srgbClr val="003CDC"/>
                      </a:solidFill>
                    </a:rPr>
                    <a:t>04</a:t>
                  </a:r>
                  <a:endParaRPr lang="ko-KR" altLang="en-US" sz="13800" b="1" dirty="0">
                    <a:solidFill>
                      <a:srgbClr val="003CDC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370086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내용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146921" y="239282"/>
            <a:ext cx="460245" cy="445925"/>
          </a:xfrm>
          <a:prstGeom prst="rect">
            <a:avLst/>
          </a:prstGeom>
          <a:solidFill>
            <a:srgbClr val="003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252790" y="328456"/>
            <a:ext cx="553575" cy="519687"/>
            <a:chOff x="325074" y="122194"/>
            <a:chExt cx="553575" cy="519687"/>
          </a:xfrm>
        </p:grpSpPr>
        <p:sp>
          <p:nvSpPr>
            <p:cNvPr id="29" name="직사각형 28"/>
            <p:cNvSpPr/>
            <p:nvPr/>
          </p:nvSpPr>
          <p:spPr>
            <a:xfrm>
              <a:off x="371022" y="173248"/>
              <a:ext cx="473528" cy="418718"/>
            </a:xfrm>
            <a:prstGeom prst="rect">
              <a:avLst/>
            </a:prstGeom>
            <a:noFill/>
            <a:ln>
              <a:solidFill>
                <a:srgbClr val="003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35234" y="122194"/>
              <a:ext cx="93000" cy="93000"/>
            </a:xfrm>
            <a:prstGeom prst="rect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AFAFA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25074" y="548881"/>
              <a:ext cx="93000" cy="93000"/>
            </a:xfrm>
            <a:prstGeom prst="rect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84630" y="544364"/>
              <a:ext cx="93000" cy="93000"/>
            </a:xfrm>
            <a:prstGeom prst="rect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85649" y="136096"/>
              <a:ext cx="93000" cy="93000"/>
            </a:xfrm>
            <a:prstGeom prst="rect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연결선 35"/>
          <p:cNvCxnSpPr/>
          <p:nvPr userDrawn="1"/>
        </p:nvCxnSpPr>
        <p:spPr>
          <a:xfrm flipV="1">
            <a:off x="943443" y="1032638"/>
            <a:ext cx="11000432" cy="20010"/>
          </a:xfrm>
          <a:prstGeom prst="line">
            <a:avLst/>
          </a:prstGeom>
          <a:ln w="28575">
            <a:solidFill>
              <a:srgbClr val="003CDC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855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목차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181105" y="0"/>
            <a:ext cx="460245" cy="445925"/>
          </a:xfrm>
          <a:prstGeom prst="rect">
            <a:avLst/>
          </a:prstGeom>
          <a:solidFill>
            <a:srgbClr val="003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286974" y="89174"/>
            <a:ext cx="553575" cy="519687"/>
            <a:chOff x="325074" y="122194"/>
            <a:chExt cx="553575" cy="519687"/>
          </a:xfrm>
        </p:grpSpPr>
        <p:sp>
          <p:nvSpPr>
            <p:cNvPr id="29" name="직사각형 28"/>
            <p:cNvSpPr/>
            <p:nvPr/>
          </p:nvSpPr>
          <p:spPr>
            <a:xfrm>
              <a:off x="371022" y="173248"/>
              <a:ext cx="473528" cy="418718"/>
            </a:xfrm>
            <a:prstGeom prst="rect">
              <a:avLst/>
            </a:prstGeom>
            <a:noFill/>
            <a:ln>
              <a:solidFill>
                <a:srgbClr val="003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35234" y="122194"/>
              <a:ext cx="93000" cy="93000"/>
            </a:xfrm>
            <a:prstGeom prst="rect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AFAFA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25074" y="548881"/>
              <a:ext cx="93000" cy="93000"/>
            </a:xfrm>
            <a:prstGeom prst="rect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84630" y="544364"/>
              <a:ext cx="93000" cy="93000"/>
            </a:xfrm>
            <a:prstGeom prst="rect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85649" y="136096"/>
              <a:ext cx="93000" cy="93000"/>
            </a:xfrm>
            <a:prstGeom prst="rect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연결선 35"/>
          <p:cNvCxnSpPr/>
          <p:nvPr userDrawn="1"/>
        </p:nvCxnSpPr>
        <p:spPr>
          <a:xfrm flipV="1">
            <a:off x="994718" y="511344"/>
            <a:ext cx="11000432" cy="20010"/>
          </a:xfrm>
          <a:prstGeom prst="line">
            <a:avLst/>
          </a:prstGeom>
          <a:ln w="28575">
            <a:solidFill>
              <a:srgbClr val="003CDC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Picture 12" descr="디지털 강화한 SBI저축銀, 업계 첫 '주 4일제' 시범운영 | 서울경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56" y="6465099"/>
            <a:ext cx="1326747" cy="37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 userDrawn="1"/>
        </p:nvGrpSpPr>
        <p:grpSpPr>
          <a:xfrm>
            <a:off x="3033512" y="1618415"/>
            <a:ext cx="5680943" cy="2772926"/>
            <a:chOff x="3185767" y="1618415"/>
            <a:chExt cx="5680943" cy="2772926"/>
          </a:xfrm>
        </p:grpSpPr>
        <p:grpSp>
          <p:nvGrpSpPr>
            <p:cNvPr id="15" name="그룹 14"/>
            <p:cNvGrpSpPr/>
            <p:nvPr userDrawn="1"/>
          </p:nvGrpSpPr>
          <p:grpSpPr>
            <a:xfrm>
              <a:off x="6976449" y="2755524"/>
              <a:ext cx="1890261" cy="1635817"/>
              <a:chOff x="7484449" y="3015218"/>
              <a:chExt cx="1890261" cy="1635817"/>
            </a:xfrm>
          </p:grpSpPr>
          <p:sp>
            <p:nvSpPr>
              <p:cNvPr id="34" name="직사각형 33"/>
              <p:cNvSpPr/>
              <p:nvPr userDrawn="1"/>
            </p:nvSpPr>
            <p:spPr>
              <a:xfrm>
                <a:off x="7484449" y="3015218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ko-KR" altLang="en-US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CDC"/>
                    </a:solidFill>
                    <a:latin typeface="+mn-ea"/>
                    <a:ea typeface="+mn-ea"/>
                  </a:rPr>
                  <a:t>기타</a:t>
                </a:r>
                <a:endParaRPr lang="en-US" altLang="ko-KR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CDC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5" name="직사각형 34"/>
              <p:cNvSpPr/>
              <p:nvPr userDrawn="1"/>
            </p:nvSpPr>
            <p:spPr>
              <a:xfrm>
                <a:off x="7484449" y="3589206"/>
                <a:ext cx="1890261" cy="1061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보안준수방안</a:t>
                </a:r>
                <a:endPara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특허권</a:t>
                </a:r>
                <a:r>
                  <a:rPr lang="en-US" altLang="ko-KR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라이선스</a:t>
                </a:r>
                <a:endPara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AutoNum type="arabicPeriod"/>
                </a:pPr>
                <a:r>
                  <a:rPr lang="ko-KR" altLang="en-US" sz="1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868A93"/>
                    </a:solidFill>
                    <a:latin typeface="+mn-ea"/>
                    <a:ea typeface="+mn-ea"/>
                  </a:rPr>
                  <a:t>협조 및 참고</a:t>
                </a:r>
                <a:endParaRPr lang="en-US" altLang="ko-KR" sz="1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868A93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6" name="그룹 15"/>
            <p:cNvGrpSpPr/>
            <p:nvPr userDrawn="1"/>
          </p:nvGrpSpPr>
          <p:grpSpPr>
            <a:xfrm>
              <a:off x="3185767" y="1618415"/>
              <a:ext cx="1880297" cy="1711097"/>
              <a:chOff x="4166316" y="1749308"/>
              <a:chExt cx="1880297" cy="1711097"/>
            </a:xfrm>
          </p:grpSpPr>
          <p:sp>
            <p:nvSpPr>
              <p:cNvPr id="23" name="직사각형 22"/>
              <p:cNvSpPr/>
              <p:nvPr userDrawn="1"/>
            </p:nvSpPr>
            <p:spPr>
              <a:xfrm>
                <a:off x="4444780" y="1799531"/>
                <a:ext cx="1572421" cy="138601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다이아몬드 32"/>
              <p:cNvSpPr/>
              <p:nvPr userDrawn="1"/>
            </p:nvSpPr>
            <p:spPr>
              <a:xfrm rot="2700000">
                <a:off x="4179331" y="3227315"/>
                <a:ext cx="220075" cy="246106"/>
              </a:xfrm>
              <a:custGeom>
                <a:avLst/>
                <a:gdLst>
                  <a:gd name="connsiteX0" fmla="*/ 0 w 635000"/>
                  <a:gd name="connsiteY0" fmla="*/ 428207 h 856413"/>
                  <a:gd name="connsiteX1" fmla="*/ 317500 w 635000"/>
                  <a:gd name="connsiteY1" fmla="*/ 0 h 856413"/>
                  <a:gd name="connsiteX2" fmla="*/ 635000 w 635000"/>
                  <a:gd name="connsiteY2" fmla="*/ 428207 h 856413"/>
                  <a:gd name="connsiteX3" fmla="*/ 317500 w 635000"/>
                  <a:gd name="connsiteY3" fmla="*/ 856413 h 856413"/>
                  <a:gd name="connsiteX4" fmla="*/ 0 w 635000"/>
                  <a:gd name="connsiteY4" fmla="*/ 428207 h 856413"/>
                  <a:gd name="connsiteX0" fmla="*/ 0 w 635000"/>
                  <a:gd name="connsiteY0" fmla="*/ 428207 h 428207"/>
                  <a:gd name="connsiteX1" fmla="*/ 317500 w 635000"/>
                  <a:gd name="connsiteY1" fmla="*/ 0 h 428207"/>
                  <a:gd name="connsiteX2" fmla="*/ 635000 w 635000"/>
                  <a:gd name="connsiteY2" fmla="*/ 428207 h 428207"/>
                  <a:gd name="connsiteX3" fmla="*/ 321734 w 635000"/>
                  <a:gd name="connsiteY3" fmla="*/ 284913 h 428207"/>
                  <a:gd name="connsiteX4" fmla="*/ 0 w 635000"/>
                  <a:gd name="connsiteY4" fmla="*/ 428207 h 428207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1734 w 635000"/>
                  <a:gd name="connsiteY3" fmla="*/ 38218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41670 w 635000"/>
                  <a:gd name="connsiteY3" fmla="*/ 45499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11027 w 635000"/>
                  <a:gd name="connsiteY3" fmla="*/ 44849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34902 w 635000"/>
                  <a:gd name="connsiteY3" fmla="*/ 44784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0691 w 635000"/>
                  <a:gd name="connsiteY3" fmla="*/ 44348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0525 w 635000"/>
                  <a:gd name="connsiteY3" fmla="*/ 420886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58339 w 635000"/>
                  <a:gd name="connsiteY3" fmla="*/ 413502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14187 w 635000"/>
                  <a:gd name="connsiteY3" fmla="*/ 389275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09941 w 635000"/>
                  <a:gd name="connsiteY3" fmla="*/ 476971 h 525480"/>
                  <a:gd name="connsiteX4" fmla="*/ 0 w 635000"/>
                  <a:gd name="connsiteY4" fmla="*/ 525480 h 525480"/>
                  <a:gd name="connsiteX0" fmla="*/ 0 w 635000"/>
                  <a:gd name="connsiteY0" fmla="*/ 525480 h 525480"/>
                  <a:gd name="connsiteX1" fmla="*/ 293900 w 635000"/>
                  <a:gd name="connsiteY1" fmla="*/ 0 h 525480"/>
                  <a:gd name="connsiteX2" fmla="*/ 635000 w 635000"/>
                  <a:gd name="connsiteY2" fmla="*/ 525480 h 525480"/>
                  <a:gd name="connsiteX3" fmla="*/ 325594 w 635000"/>
                  <a:gd name="connsiteY3" fmla="*/ 446172 h 525480"/>
                  <a:gd name="connsiteX4" fmla="*/ 0 w 635000"/>
                  <a:gd name="connsiteY4" fmla="*/ 525480 h 5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5000" h="525480">
                    <a:moveTo>
                      <a:pt x="0" y="525480"/>
                    </a:moveTo>
                    <a:lnTo>
                      <a:pt x="293900" y="0"/>
                    </a:lnTo>
                    <a:lnTo>
                      <a:pt x="635000" y="525480"/>
                    </a:lnTo>
                    <a:lnTo>
                      <a:pt x="325594" y="446172"/>
                    </a:lnTo>
                    <a:lnTo>
                      <a:pt x="0" y="52548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AFAFA"/>
                  </a:solidFill>
                </a:endParaRPr>
              </a:p>
            </p:txBody>
          </p:sp>
          <p:sp>
            <p:nvSpPr>
              <p:cNvPr id="25" name="직사각형 24"/>
              <p:cNvSpPr/>
              <p:nvPr userDrawn="1"/>
            </p:nvSpPr>
            <p:spPr>
              <a:xfrm>
                <a:off x="4407689" y="1753031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 userDrawn="1"/>
            </p:nvSpPr>
            <p:spPr>
              <a:xfrm>
                <a:off x="5953613" y="1749308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 userDrawn="1"/>
            </p:nvSpPr>
            <p:spPr>
              <a:xfrm>
                <a:off x="4402765" y="3130662"/>
                <a:ext cx="93000" cy="93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/>
            <p:cNvSpPr/>
            <p:nvPr userDrawn="1"/>
          </p:nvSpPr>
          <p:spPr>
            <a:xfrm>
              <a:off x="4980743" y="3004101"/>
              <a:ext cx="93000" cy="9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4434529" y="1803255"/>
              <a:ext cx="2265071" cy="2276835"/>
              <a:chOff x="4434529" y="1803255"/>
              <a:chExt cx="2265071" cy="2276835"/>
            </a:xfrm>
          </p:grpSpPr>
          <p:sp>
            <p:nvSpPr>
              <p:cNvPr id="19" name="타원 18"/>
              <p:cNvSpPr/>
              <p:nvPr userDrawn="1"/>
            </p:nvSpPr>
            <p:spPr>
              <a:xfrm>
                <a:off x="4796044" y="2485530"/>
                <a:ext cx="447040" cy="90932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" name="그룹 19"/>
              <p:cNvGrpSpPr/>
              <p:nvPr userDrawn="1"/>
            </p:nvGrpSpPr>
            <p:grpSpPr>
              <a:xfrm>
                <a:off x="4434529" y="1803255"/>
                <a:ext cx="2265071" cy="2276835"/>
                <a:chOff x="5159053" y="1213009"/>
                <a:chExt cx="2265071" cy="2276835"/>
              </a:xfrm>
            </p:grpSpPr>
            <p:sp>
              <p:nvSpPr>
                <p:cNvPr id="21" name="TextBox 20"/>
                <p:cNvSpPr txBox="1"/>
                <p:nvPr userDrawn="1"/>
              </p:nvSpPr>
              <p:spPr>
                <a:xfrm>
                  <a:off x="5187614" y="1213009"/>
                  <a:ext cx="2236510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3800" b="1" dirty="0" smtClean="0">
                      <a:ln>
                        <a:solidFill>
                          <a:srgbClr val="003CDC"/>
                        </a:solidFill>
                      </a:ln>
                      <a:solidFill>
                        <a:srgbClr val="FAFAFA"/>
                      </a:solidFill>
                    </a:rPr>
                    <a:t>05</a:t>
                  </a:r>
                  <a:endParaRPr lang="ko-KR" altLang="en-US" sz="13800" b="1" dirty="0">
                    <a:ln>
                      <a:solidFill>
                        <a:srgbClr val="003CDC"/>
                      </a:solidFill>
                    </a:ln>
                    <a:solidFill>
                      <a:srgbClr val="FAFAFA"/>
                    </a:solidFill>
                  </a:endParaRPr>
                </a:p>
              </p:txBody>
            </p:sp>
            <p:sp>
              <p:nvSpPr>
                <p:cNvPr id="22" name="TextBox 21"/>
                <p:cNvSpPr txBox="1"/>
                <p:nvPr userDrawn="1"/>
              </p:nvSpPr>
              <p:spPr>
                <a:xfrm>
                  <a:off x="5159053" y="1273853"/>
                  <a:ext cx="2236510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3800" b="1" dirty="0" smtClean="0">
                      <a:solidFill>
                        <a:srgbClr val="003CDC"/>
                      </a:solidFill>
                    </a:rPr>
                    <a:t>05</a:t>
                  </a:r>
                  <a:endParaRPr lang="ko-KR" altLang="en-US" sz="13800" b="1" dirty="0">
                    <a:solidFill>
                      <a:srgbClr val="003CDC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95261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90" y="0"/>
            <a:ext cx="5059205" cy="3841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0726"/>
            <a:ext cx="3266539" cy="325541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AFAF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740149" y="3167390"/>
            <a:ext cx="471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3CDC"/>
                </a:solidFill>
              </a:rPr>
              <a:t>감사합니다</a:t>
            </a:r>
            <a:r>
              <a:rPr lang="en-US" altLang="ko-KR" sz="2800" b="1" dirty="0">
                <a:solidFill>
                  <a:srgbClr val="003CDC"/>
                </a:solidFill>
              </a:rPr>
              <a:t>.</a:t>
            </a:r>
            <a:endParaRPr lang="ko-KR" altLang="en-US" sz="2800" b="1" dirty="0">
              <a:solidFill>
                <a:srgbClr val="003C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82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4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8" r:id="rId3"/>
    <p:sldLayoutId id="2147483660" r:id="rId4"/>
    <p:sldLayoutId id="2147483661" r:id="rId5"/>
    <p:sldLayoutId id="2147483662" r:id="rId6"/>
    <p:sldLayoutId id="2147483665" r:id="rId7"/>
    <p:sldLayoutId id="2147483655" r:id="rId8"/>
    <p:sldLayoutId id="2147483659" r:id="rId9"/>
    <p:sldLayoutId id="2147483664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17959DC6-0DA5-3860-DEC5-4C77375A989A}"/>
              </a:ext>
            </a:extLst>
          </p:cNvPr>
          <p:cNvGrpSpPr/>
          <p:nvPr/>
        </p:nvGrpSpPr>
        <p:grpSpPr>
          <a:xfrm>
            <a:off x="883679" y="1534675"/>
            <a:ext cx="4920089" cy="425749"/>
            <a:chOff x="755650" y="1371549"/>
            <a:chExt cx="4920089" cy="40645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A620113E-2567-DEA0-B223-BDBE2A59CD54}"/>
                </a:ext>
              </a:extLst>
            </p:cNvPr>
            <p:cNvSpPr txBox="1"/>
            <p:nvPr/>
          </p:nvSpPr>
          <p:spPr>
            <a:xfrm>
              <a:off x="964038" y="1371549"/>
              <a:ext cx="4711701" cy="381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868A93"/>
                  </a:solidFill>
                </a:rPr>
                <a:t>월간 </a:t>
              </a:r>
              <a:r>
                <a:rPr lang="en-US" altLang="ko-KR" sz="2000" b="1" dirty="0" smtClean="0">
                  <a:solidFill>
                    <a:srgbClr val="868A93"/>
                  </a:solidFill>
                </a:rPr>
                <a:t>AI </a:t>
              </a:r>
              <a:r>
                <a:rPr lang="ko-KR" altLang="en-US" sz="2000" b="1" dirty="0" smtClean="0">
                  <a:solidFill>
                    <a:srgbClr val="868A93"/>
                  </a:solidFill>
                </a:rPr>
                <a:t>세미나</a:t>
              </a:r>
              <a:endParaRPr lang="ko-KR" altLang="en-US" sz="2000" b="1" dirty="0">
                <a:solidFill>
                  <a:srgbClr val="868A93"/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BF3D6C09-2706-241B-BF04-D57BBE33CBC1}"/>
                </a:ext>
              </a:extLst>
            </p:cNvPr>
            <p:cNvCxnSpPr/>
            <p:nvPr/>
          </p:nvCxnSpPr>
          <p:spPr>
            <a:xfrm>
              <a:off x="755650" y="1778000"/>
              <a:ext cx="4222750" cy="0"/>
            </a:xfrm>
            <a:prstGeom prst="line">
              <a:avLst/>
            </a:prstGeom>
            <a:ln>
              <a:solidFill>
                <a:srgbClr val="003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83679" y="2085174"/>
            <a:ext cx="4115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테스트혁신센터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/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서영환 책임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89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591404" y="2400869"/>
            <a:ext cx="3813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변환</a:t>
            </a:r>
            <a:r>
              <a:rPr lang="en-US" altLang="ko-KR" b="1" dirty="0" smtClean="0">
                <a:latin typeface="+mn-ea"/>
              </a:rPr>
              <a:t>(Chunking)</a:t>
            </a:r>
          </a:p>
          <a:p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업데이트된 문서를 구문 분석 및 특징에 따라 </a:t>
            </a:r>
            <a:r>
              <a:rPr lang="ko-KR" altLang="en-US" dirty="0" err="1" smtClean="0">
                <a:latin typeface="+mn-ea"/>
              </a:rPr>
              <a:t>청크로</a:t>
            </a:r>
            <a:r>
              <a:rPr lang="ko-KR" altLang="en-US" dirty="0" smtClean="0">
                <a:latin typeface="+mn-ea"/>
              </a:rPr>
              <a:t> 카탈로그화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해당 과정은 의미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문장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토큰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형식</a:t>
            </a:r>
            <a:r>
              <a:rPr lang="en-US" altLang="ko-KR" dirty="0" smtClean="0">
                <a:latin typeface="+mn-ea"/>
              </a:rPr>
              <a:t>, ,HTML </a:t>
            </a:r>
            <a:r>
              <a:rPr lang="ko-KR" altLang="en-US" dirty="0" smtClean="0">
                <a:latin typeface="+mn-ea"/>
              </a:rPr>
              <a:t>문자 또는 코드 유형과 같은 요인을 근거로 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7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1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단계 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: 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데이터준비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8194" name="Picture 2" descr="RAG 생성을 위해 고려할 사항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22" y="1589706"/>
            <a:ext cx="7282724" cy="45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4794191" y="2179178"/>
            <a:ext cx="3559893" cy="37943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46510" y="418107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실행 순서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074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572086" y="2413748"/>
            <a:ext cx="38134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+mn-ea"/>
              </a:rPr>
              <a:t>임베딩</a:t>
            </a:r>
            <a:r>
              <a:rPr lang="en-US" altLang="ko-KR" b="1" dirty="0" smtClean="0">
                <a:latin typeface="+mn-ea"/>
              </a:rPr>
              <a:t>(Embedding)</a:t>
            </a: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벡터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임베딩</a:t>
            </a:r>
            <a:r>
              <a:rPr lang="ko-KR" altLang="en-US" dirty="0">
                <a:latin typeface="+mn-ea"/>
              </a:rPr>
              <a:t> 모델을 사용하여 데이터를 숫</a:t>
            </a:r>
            <a:r>
              <a:rPr lang="ko-KR" altLang="en-US" dirty="0" smtClean="0">
                <a:latin typeface="+mn-ea"/>
              </a:rPr>
              <a:t>자 </a:t>
            </a:r>
            <a:r>
              <a:rPr lang="ko-KR" altLang="en-US" dirty="0">
                <a:latin typeface="+mn-ea"/>
              </a:rPr>
              <a:t>벡터로 변환 및 연산하여 데이터간 유사성 과 차이점 평가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커피</a:t>
            </a:r>
            <a:r>
              <a:rPr lang="en-US" altLang="ko-KR" dirty="0">
                <a:latin typeface="+mn-ea"/>
              </a:rPr>
              <a:t>”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차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는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가깝게 배치 되고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휴대폰</a:t>
            </a:r>
            <a:r>
              <a:rPr lang="en-US" altLang="ko-KR" dirty="0">
                <a:latin typeface="+mn-ea"/>
              </a:rPr>
              <a:t>”</a:t>
            </a:r>
            <a:r>
              <a:rPr lang="ko-KR" altLang="en-US" dirty="0">
                <a:latin typeface="+mn-ea"/>
              </a:rPr>
              <a:t>은 멀리 배치하여 유사성 구분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7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1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단계 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: 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데이터준비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8194" name="Picture 2" descr="RAG 생성을 위해 고려할 사항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22" y="1589706"/>
            <a:ext cx="7282724" cy="45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8354084" y="2127903"/>
            <a:ext cx="3559893" cy="37943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46510" y="418107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실행 순서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054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7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단계 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: 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검색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026" name="Picture 2" descr="CH12 Retrieval Augmented Generation(RAG) - &lt;랭체인LangChain 노트&gt; - LangChain  한국어 튜토리얼🇰🇷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54" y="2022816"/>
            <a:ext cx="6764564" cy="42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617162" y="2439506"/>
            <a:ext cx="3813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검색</a:t>
            </a:r>
            <a:r>
              <a:rPr lang="en-US" altLang="ko-KR" b="1" dirty="0" smtClean="0">
                <a:latin typeface="+mn-ea"/>
              </a:rPr>
              <a:t>(Retrieval)</a:t>
            </a: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n-ea"/>
              </a:rPr>
              <a:t>임베딩</a:t>
            </a:r>
            <a:r>
              <a:rPr lang="ko-KR" altLang="en-US" dirty="0" smtClean="0">
                <a:latin typeface="+mn-ea"/>
              </a:rPr>
              <a:t> 모델을 통해 적재된 데이터를 사용자의 프롬프트 및 쿼리와 관련 있는 정보 검색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유사성에 기반한 검색을 포함해 여러 검색 알고리즘 지원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46510" y="418107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실행 순서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61997" y="2259906"/>
            <a:ext cx="3707683" cy="37943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7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단계 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: 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검색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617162" y="2439506"/>
            <a:ext cx="3813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증강</a:t>
            </a:r>
            <a:r>
              <a:rPr lang="en-US" altLang="ko-KR" b="1" dirty="0" smtClean="0">
                <a:latin typeface="+mn-ea"/>
              </a:rPr>
              <a:t>(Augmentation)</a:t>
            </a:r>
          </a:p>
          <a:p>
            <a:endParaRPr lang="en-US" altLang="ko-KR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내부 지식만이 아닌 외부정보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프롬프트 등 근거를 강화해 정확도 및 신뢰도를 높임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n-ea"/>
              </a:rPr>
              <a:t>리랭킹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메타데이터 </a:t>
            </a:r>
            <a:r>
              <a:rPr lang="ko-KR" altLang="en-US" dirty="0" err="1" smtClean="0">
                <a:latin typeface="+mn-ea"/>
              </a:rPr>
              <a:t>필터링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멀티홉</a:t>
            </a:r>
            <a:r>
              <a:rPr lang="ko-KR" altLang="en-US" dirty="0" smtClean="0">
                <a:latin typeface="+mn-ea"/>
              </a:rPr>
              <a:t> 검색 등</a:t>
            </a:r>
            <a:endParaRPr lang="ko-KR" altLang="en-US" dirty="0">
              <a:latin typeface="+mn-ea"/>
            </a:endParaRPr>
          </a:p>
        </p:txBody>
      </p:sp>
      <p:pic>
        <p:nvPicPr>
          <p:cNvPr id="2050" name="Picture 2" descr="생성형 AI 환각 줄이는 기업용 RAG, 표+이미지까지 찾아야 게임체인저 (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70" y="1395142"/>
            <a:ext cx="7479136" cy="403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8764073" y="1796603"/>
            <a:ext cx="2987899" cy="21294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46510" y="418107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실행 순서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211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7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3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단계 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: 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생성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Picture 2" descr="생성형 AI 환각 줄이는 기업용 RAG, 표+이미지까지 찾아야 게임체인저 (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70" y="1395142"/>
            <a:ext cx="7479136" cy="403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7991341" y="3734872"/>
            <a:ext cx="3741313" cy="14146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617162" y="2439506"/>
            <a:ext cx="3813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생성</a:t>
            </a:r>
            <a:r>
              <a:rPr lang="en-US" altLang="ko-KR" b="1" dirty="0" smtClean="0">
                <a:latin typeface="+mn-ea"/>
              </a:rPr>
              <a:t>(Generation)</a:t>
            </a:r>
          </a:p>
          <a:p>
            <a:endParaRPr lang="en-US" altLang="ko-KR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출력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사용자가 제공된 소스 지식에 기반한 정확한 답변을 </a:t>
            </a:r>
            <a:r>
              <a:rPr lang="ko-KR" altLang="en-US" dirty="0" err="1" smtClean="0">
                <a:latin typeface="+mn-ea"/>
              </a:rPr>
              <a:t>응답받음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46510" y="418107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실행 순서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09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핵심 요소 및 기능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ko-KR" altLang="en-US" sz="1200" b="1" kern="0" dirty="0" err="1" smtClean="0">
                <a:solidFill>
                  <a:srgbClr val="FFFFFF"/>
                </a:solidFill>
                <a:latin typeface="+mn-ea"/>
              </a:rPr>
              <a:t>임베딩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(Embedding)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5122" name="Picture 2" descr="임베딩 깊이 파헤치기: RAG의 핵심 기술. 현대의 텍스트 데이터 처리에서 Embedding 기술은 매우 중요한… | by minj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396" y="1909361"/>
            <a:ext cx="6599224" cy="456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783116" y="1744492"/>
            <a:ext cx="418789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b="1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atin typeface="+mn-ea"/>
              </a:rPr>
              <a:t>복잡한 데이터를 컴퓨터가 이해할 수 있는 숫자 형태의 벡터로 변환하는 과정</a:t>
            </a:r>
            <a:endParaRPr lang="en-US" altLang="ko-KR" sz="11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단어나 문장 각각을 벡터로 변환해 벡터 공간에 삽입</a:t>
            </a: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고차원 데이터를 </a:t>
            </a:r>
            <a:r>
              <a:rPr lang="ko-KR" altLang="en-US" sz="1100" dirty="0" err="1" smtClean="0">
                <a:latin typeface="+mn-ea"/>
              </a:rPr>
              <a:t>저차원</a:t>
            </a:r>
            <a:r>
              <a:rPr lang="ko-KR" altLang="en-US" sz="1100" dirty="0" smtClean="0">
                <a:latin typeface="+mn-ea"/>
              </a:rPr>
              <a:t> 공간에 표함으로써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데이터간 의미적 유사성 및 관계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파악</a:t>
            </a: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err="1" smtClean="0">
                <a:latin typeface="+mn-ea"/>
              </a:rPr>
              <a:t>임베딩의</a:t>
            </a:r>
            <a:r>
              <a:rPr lang="ko-KR" altLang="en-US" sz="1100" dirty="0" smtClean="0">
                <a:latin typeface="+mn-ea"/>
              </a:rPr>
              <a:t> 주요 특징</a:t>
            </a:r>
            <a:endParaRPr lang="en-US" altLang="ko-KR" sz="11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의미적 관계 포착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err="1" smtClean="0">
                <a:latin typeface="+mn-ea"/>
              </a:rPr>
              <a:t>임베딩된</a:t>
            </a:r>
            <a:r>
              <a:rPr lang="ko-KR" altLang="en-US" sz="1100" dirty="0" smtClean="0">
                <a:latin typeface="+mn-ea"/>
              </a:rPr>
              <a:t> 벡터 공간에서 벡터 간의 거리가 가까우면 원본 데이터 간 의미가 유사</a:t>
            </a: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수학적 연산 가능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덧셈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뺄셈 등이 가능하며 의미적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문법적 관계 도출</a:t>
            </a:r>
            <a:r>
              <a:rPr lang="en-US" altLang="ko-KR" sz="1100" dirty="0" smtClean="0">
                <a:latin typeface="+mn-ea"/>
              </a:rPr>
              <a:t>(</a:t>
            </a:r>
            <a:r>
              <a:rPr lang="ko-KR" altLang="en-US" sz="1100" dirty="0" smtClean="0">
                <a:latin typeface="+mn-ea"/>
              </a:rPr>
              <a:t>예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왕 </a:t>
            </a:r>
            <a:r>
              <a:rPr lang="en-US" altLang="ko-KR" sz="1100" dirty="0" smtClean="0">
                <a:latin typeface="+mn-ea"/>
              </a:rPr>
              <a:t>– </a:t>
            </a:r>
            <a:r>
              <a:rPr lang="ko-KR" altLang="en-US" sz="1100" dirty="0" smtClean="0">
                <a:latin typeface="+mn-ea"/>
              </a:rPr>
              <a:t>남자 </a:t>
            </a:r>
            <a:r>
              <a:rPr lang="en-US" altLang="ko-KR" sz="1100" dirty="0" smtClean="0">
                <a:latin typeface="+mn-ea"/>
              </a:rPr>
              <a:t>+ </a:t>
            </a:r>
            <a:r>
              <a:rPr lang="ko-KR" altLang="en-US" sz="1100" dirty="0" smtClean="0">
                <a:latin typeface="+mn-ea"/>
              </a:rPr>
              <a:t>여자 </a:t>
            </a:r>
            <a:r>
              <a:rPr lang="en-US" altLang="ko-KR" sz="1100" dirty="0" smtClean="0">
                <a:latin typeface="+mn-ea"/>
              </a:rPr>
              <a:t>= </a:t>
            </a:r>
            <a:r>
              <a:rPr lang="ko-KR" altLang="en-US" sz="1100" dirty="0" smtClean="0">
                <a:latin typeface="+mn-ea"/>
              </a:rPr>
              <a:t>여왕</a:t>
            </a:r>
            <a:r>
              <a:rPr lang="en-US" altLang="ko-KR" sz="1100" dirty="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고차원 데이터의 효율적 표현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복잡한 데이터를 간결하고 의미 있는 형태로 표현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7" name="구름 모양 설명선 6"/>
          <p:cNvSpPr/>
          <p:nvPr/>
        </p:nvSpPr>
        <p:spPr>
          <a:xfrm>
            <a:off x="783116" y="5377153"/>
            <a:ext cx="4344132" cy="1363288"/>
          </a:xfrm>
          <a:prstGeom prst="cloudCallout">
            <a:avLst>
              <a:gd name="adj1" fmla="val -33543"/>
              <a:gd name="adj2" fmla="val -5579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EF151E"/>
                </a:solidFill>
              </a:rPr>
              <a:t>&lt;</a:t>
            </a:r>
            <a:r>
              <a:rPr lang="ko-KR" altLang="en-US" sz="1100" dirty="0" smtClean="0">
                <a:solidFill>
                  <a:srgbClr val="EF151E"/>
                </a:solidFill>
              </a:rPr>
              <a:t>차원의 의미</a:t>
            </a:r>
            <a:r>
              <a:rPr lang="en-US" altLang="ko-KR" sz="1100" dirty="0" smtClean="0">
                <a:solidFill>
                  <a:srgbClr val="EF151E"/>
                </a:solidFill>
              </a:rPr>
              <a:t>&gt;</a:t>
            </a: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</a:rPr>
              <a:t>해당 데이터를 표현하는 정보의 크기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</a:rPr>
              <a:t>차원이 </a:t>
            </a:r>
            <a:r>
              <a:rPr lang="en-US" altLang="ko-KR" sz="1000" dirty="0" smtClean="0">
                <a:solidFill>
                  <a:schemeClr val="tx1"/>
                </a:solidFill>
              </a:rPr>
              <a:t>384</a:t>
            </a:r>
            <a:r>
              <a:rPr lang="ko-KR" altLang="en-US" sz="1000" dirty="0" smtClean="0">
                <a:solidFill>
                  <a:schemeClr val="tx1"/>
                </a:solidFill>
              </a:rPr>
              <a:t>이면 숫자가 </a:t>
            </a:r>
            <a:r>
              <a:rPr lang="en-US" altLang="ko-KR" sz="1000" dirty="0" smtClean="0">
                <a:solidFill>
                  <a:schemeClr val="tx1"/>
                </a:solidFill>
              </a:rPr>
              <a:t>384</a:t>
            </a:r>
            <a:r>
              <a:rPr lang="ko-KR" altLang="en-US" sz="1000" dirty="0" smtClean="0">
                <a:solidFill>
                  <a:schemeClr val="tx1"/>
                </a:solidFill>
              </a:rPr>
              <a:t>개로 이루어짐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</a:rPr>
              <a:t>즉 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해당 데이터를 나타내는 특징의 개수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77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blog.kakaocdn.net/dna/cvROHq/btsFA6TGele/AAAAAAAAAAAAAAAAAAAAAEXtDJyRVFRbw66bxlh8IZCkYYTQurzYIxFuHTZPGc_I/img.png?credential=yqXZFxpELC7KVnFOS48ylbz2pIh7yKj8&amp;expires=1761922799&amp;allow_ip=&amp;allow_referer=&amp;signature=Cx%2FN8LUxAP3ChEqbXVSUoAPnol8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16" y="2066316"/>
            <a:ext cx="5005936" cy="407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핵심 요소 및 기능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ko-KR" altLang="en-US" sz="1200" b="1" kern="0" dirty="0" err="1" smtClean="0">
                <a:solidFill>
                  <a:srgbClr val="FFFFFF"/>
                </a:solidFill>
                <a:latin typeface="+mn-ea"/>
              </a:rPr>
              <a:t>임베딩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(Embedding)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87935" y="2240883"/>
            <a:ext cx="620406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F92672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ABB2BF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err="1">
                <a:latin typeface="Courier New" panose="02070309020205020404" pitchFamily="49" charset="0"/>
              </a:rPr>
              <a:t>numpy</a:t>
            </a:r>
            <a:r>
              <a:rPr lang="en-US" altLang="ko-KR" sz="1100" dirty="0">
                <a:latin typeface="Courier New" panose="02070309020205020404" pitchFamily="49" charset="0"/>
              </a:rPr>
              <a:t> </a:t>
            </a:r>
            <a:r>
              <a:rPr lang="en-US" altLang="ko-KR" sz="1100" dirty="0">
                <a:solidFill>
                  <a:srgbClr val="F92672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ABB2BF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err="1" smtClean="0">
                <a:latin typeface="Courier New" panose="02070309020205020404" pitchFamily="49" charset="0"/>
              </a:rPr>
              <a:t>np</a:t>
            </a:r>
            <a:endParaRPr lang="en-US" altLang="ko-KR" sz="1100" dirty="0" smtClean="0">
              <a:latin typeface="Courier New" panose="02070309020205020404" pitchFamily="49" charset="0"/>
            </a:endParaRPr>
          </a:p>
          <a:p>
            <a:r>
              <a:rPr lang="en-US" altLang="ko-KR" sz="1100" dirty="0" err="1" smtClean="0">
                <a:solidFill>
                  <a:srgbClr val="F92672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100" dirty="0" smtClean="0">
                <a:solidFill>
                  <a:srgbClr val="61AEEE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err="1">
                <a:solidFill>
                  <a:srgbClr val="61AEEE"/>
                </a:solidFill>
                <a:latin typeface="Courier New" panose="02070309020205020404" pitchFamily="49" charset="0"/>
              </a:rPr>
              <a:t>cosine_similarity</a:t>
            </a:r>
            <a:r>
              <a:rPr lang="en-US" altLang="ko-KR" sz="1100" dirty="0">
                <a:solidFill>
                  <a:srgbClr val="61AEEE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6E22E"/>
                </a:solidFill>
                <a:latin typeface="Courier New" panose="02070309020205020404" pitchFamily="49" charset="0"/>
              </a:rPr>
              <a:t>vec1, vec2</a:t>
            </a:r>
            <a:r>
              <a:rPr lang="en-US" altLang="ko-KR" sz="1100" dirty="0">
                <a:solidFill>
                  <a:srgbClr val="61AEEE"/>
                </a:solidFill>
                <a:latin typeface="Courier New" panose="02070309020205020404" pitchFamily="49" charset="0"/>
              </a:rPr>
              <a:t>):</a:t>
            </a:r>
            <a:r>
              <a:rPr lang="en-US" altLang="ko-KR" sz="1100" dirty="0">
                <a:solidFill>
                  <a:srgbClr val="ABB2BF"/>
                </a:solidFill>
                <a:latin typeface="Courier New" panose="02070309020205020404" pitchFamily="49" charset="0"/>
              </a:rPr>
              <a:t> </a:t>
            </a:r>
            <a:endParaRPr lang="en-US" altLang="ko-KR" sz="1100" dirty="0" smtClean="0">
              <a:solidFill>
                <a:srgbClr val="ABB2BF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BB2BF"/>
                </a:solidFill>
                <a:latin typeface="Courier New" panose="02070309020205020404" pitchFamily="49" charset="0"/>
              </a:rPr>
              <a:t>	</a:t>
            </a:r>
            <a:r>
              <a:rPr lang="en-US" altLang="ko-KR" sz="1100" dirty="0" err="1" smtClean="0">
                <a:latin typeface="Courier New" panose="02070309020205020404" pitchFamily="49" charset="0"/>
              </a:rPr>
              <a:t>dot_product</a:t>
            </a:r>
            <a:r>
              <a:rPr lang="en-US" altLang="ko-KR" sz="1100" dirty="0" smtClean="0">
                <a:latin typeface="Courier New" panose="02070309020205020404" pitchFamily="49" charset="0"/>
              </a:rPr>
              <a:t> </a:t>
            </a:r>
            <a:r>
              <a:rPr lang="en-US" altLang="ko-KR" sz="1100" dirty="0">
                <a:latin typeface="Courier New" panose="02070309020205020404" pitchFamily="49" charset="0"/>
              </a:rPr>
              <a:t>= np.dot(vec1, </a:t>
            </a:r>
            <a:r>
              <a:rPr lang="en-US" altLang="ko-KR" sz="1100" dirty="0" smtClean="0">
                <a:latin typeface="Courier New" panose="02070309020205020404" pitchFamily="49" charset="0"/>
              </a:rPr>
              <a:t>vec2) </a:t>
            </a:r>
          </a:p>
          <a:p>
            <a:r>
              <a:rPr lang="en-US" altLang="ko-KR" sz="1100" dirty="0">
                <a:latin typeface="Courier New" panose="02070309020205020404" pitchFamily="49" charset="0"/>
              </a:rPr>
              <a:t>	</a:t>
            </a:r>
            <a:r>
              <a:rPr lang="en-US" altLang="ko-KR" sz="1100" dirty="0" smtClean="0">
                <a:latin typeface="Courier New" panose="02070309020205020404" pitchFamily="49" charset="0"/>
              </a:rPr>
              <a:t>norm_vec1 </a:t>
            </a:r>
            <a:r>
              <a:rPr lang="en-US" altLang="ko-KR" sz="1100" dirty="0">
                <a:latin typeface="Courier New" panose="02070309020205020404" pitchFamily="49" charset="0"/>
              </a:rPr>
              <a:t>= </a:t>
            </a:r>
            <a:r>
              <a:rPr lang="en-US" altLang="ko-KR" sz="1100" dirty="0" err="1">
                <a:latin typeface="Courier New" panose="02070309020205020404" pitchFamily="49" charset="0"/>
              </a:rPr>
              <a:t>np.linalg.norm</a:t>
            </a:r>
            <a:r>
              <a:rPr lang="en-US" altLang="ko-KR" sz="1100" dirty="0">
                <a:latin typeface="Courier New" panose="02070309020205020404" pitchFamily="49" charset="0"/>
              </a:rPr>
              <a:t>(vec1) </a:t>
            </a:r>
            <a:endParaRPr lang="en-US" altLang="ko-KR" sz="1100" dirty="0" smtClean="0">
              <a:latin typeface="Courier New" panose="02070309020205020404" pitchFamily="49" charset="0"/>
            </a:endParaRPr>
          </a:p>
          <a:p>
            <a:r>
              <a:rPr lang="en-US" altLang="ko-KR" sz="1100" dirty="0">
                <a:latin typeface="Courier New" panose="02070309020205020404" pitchFamily="49" charset="0"/>
              </a:rPr>
              <a:t>	</a:t>
            </a:r>
            <a:r>
              <a:rPr lang="en-US" altLang="ko-KR" sz="1100" dirty="0" smtClean="0">
                <a:latin typeface="Courier New" panose="02070309020205020404" pitchFamily="49" charset="0"/>
              </a:rPr>
              <a:t>norm_vec2 </a:t>
            </a:r>
            <a:r>
              <a:rPr lang="en-US" altLang="ko-KR" sz="1100" dirty="0">
                <a:latin typeface="Courier New" panose="02070309020205020404" pitchFamily="49" charset="0"/>
              </a:rPr>
              <a:t>= </a:t>
            </a:r>
            <a:r>
              <a:rPr lang="en-US" altLang="ko-KR" sz="1100" dirty="0" err="1">
                <a:latin typeface="Courier New" panose="02070309020205020404" pitchFamily="49" charset="0"/>
              </a:rPr>
              <a:t>np.linalg.norm</a:t>
            </a:r>
            <a:r>
              <a:rPr lang="en-US" altLang="ko-KR" sz="1100" dirty="0">
                <a:latin typeface="Courier New" panose="02070309020205020404" pitchFamily="49" charset="0"/>
              </a:rPr>
              <a:t>(vec2) </a:t>
            </a:r>
            <a:endParaRPr lang="en-US" altLang="ko-KR" sz="1100" dirty="0" smtClean="0"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BB2BF"/>
                </a:solidFill>
                <a:latin typeface="Courier New" panose="02070309020205020404" pitchFamily="49" charset="0"/>
              </a:rPr>
              <a:t>	</a:t>
            </a:r>
            <a:r>
              <a:rPr lang="en-US" altLang="ko-KR" sz="1100" dirty="0" smtClean="0">
                <a:solidFill>
                  <a:srgbClr val="F92672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100" dirty="0" smtClean="0">
                <a:solidFill>
                  <a:srgbClr val="ABB2BF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err="1">
                <a:latin typeface="Courier New" panose="02070309020205020404" pitchFamily="49" charset="0"/>
              </a:rPr>
              <a:t>dot_product</a:t>
            </a:r>
            <a:r>
              <a:rPr lang="en-US" altLang="ko-KR" sz="1100" dirty="0">
                <a:latin typeface="Courier New" panose="02070309020205020404" pitchFamily="49" charset="0"/>
              </a:rPr>
              <a:t> / (norm_vec1 * norm_vec2</a:t>
            </a:r>
            <a:r>
              <a:rPr lang="en-US" altLang="ko-KR" sz="1100" dirty="0" smtClean="0"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smtClean="0"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dirty="0" smtClean="0">
                <a:latin typeface="Courier New" panose="02070309020205020404" pitchFamily="49" charset="0"/>
              </a:rPr>
              <a:t>query </a:t>
            </a:r>
            <a:r>
              <a:rPr lang="en-US" altLang="ko-KR" sz="1100" dirty="0">
                <a:latin typeface="Courier New" panose="02070309020205020404" pitchFamily="49" charset="0"/>
              </a:rPr>
              <a:t>= </a:t>
            </a:r>
            <a:r>
              <a:rPr lang="en-US" altLang="ko-KR" sz="1100" dirty="0">
                <a:solidFill>
                  <a:srgbClr val="98C379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sz="1100" dirty="0" err="1">
                <a:solidFill>
                  <a:srgbClr val="98C379"/>
                </a:solidFill>
                <a:latin typeface="Courier New" panose="02070309020205020404" pitchFamily="49" charset="0"/>
              </a:rPr>
              <a:t>파이썬</a:t>
            </a:r>
            <a:r>
              <a:rPr lang="ko-KR" altLang="en-US" sz="1100" dirty="0">
                <a:solidFill>
                  <a:srgbClr val="98C379"/>
                </a:solidFill>
                <a:latin typeface="Courier New" panose="02070309020205020404" pitchFamily="49" charset="0"/>
              </a:rPr>
              <a:t> 기초 문법</a:t>
            </a:r>
            <a:r>
              <a:rPr lang="en-US" altLang="ko-KR" sz="1100" dirty="0">
                <a:solidFill>
                  <a:srgbClr val="98C379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sz="1100" dirty="0">
                <a:solidFill>
                  <a:srgbClr val="ABB2BF"/>
                </a:solidFill>
                <a:latin typeface="Courier New" panose="02070309020205020404" pitchFamily="49" charset="0"/>
              </a:rPr>
              <a:t> </a:t>
            </a:r>
            <a:endParaRPr lang="en-US" altLang="ko-KR" sz="1100" dirty="0" smtClean="0">
              <a:solidFill>
                <a:srgbClr val="ABB2BF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latin typeface="Courier New" panose="02070309020205020404" pitchFamily="49" charset="0"/>
              </a:rPr>
              <a:t>text1 </a:t>
            </a:r>
            <a:r>
              <a:rPr lang="en-US" altLang="ko-KR" sz="1100" dirty="0">
                <a:latin typeface="Courier New" panose="02070309020205020404" pitchFamily="49" charset="0"/>
              </a:rPr>
              <a:t>= </a:t>
            </a:r>
            <a:r>
              <a:rPr lang="en-US" altLang="ko-KR" sz="1100" dirty="0">
                <a:solidFill>
                  <a:srgbClr val="98C379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sz="1100" dirty="0" err="1">
                <a:solidFill>
                  <a:srgbClr val="98C379"/>
                </a:solidFill>
                <a:latin typeface="Courier New" panose="02070309020205020404" pitchFamily="49" charset="0"/>
              </a:rPr>
              <a:t>파이썬</a:t>
            </a:r>
            <a:r>
              <a:rPr lang="ko-KR" altLang="en-US" sz="1100" dirty="0">
                <a:solidFill>
                  <a:srgbClr val="98C379"/>
                </a:solidFill>
                <a:latin typeface="Courier New" panose="02070309020205020404" pitchFamily="49" charset="0"/>
              </a:rPr>
              <a:t> 리스트 코드 예제</a:t>
            </a:r>
            <a:r>
              <a:rPr lang="en-US" altLang="ko-KR" sz="1100" dirty="0">
                <a:solidFill>
                  <a:srgbClr val="98C379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sz="1100" dirty="0">
                <a:solidFill>
                  <a:srgbClr val="ABB2BF"/>
                </a:solidFill>
                <a:latin typeface="Courier New" panose="02070309020205020404" pitchFamily="49" charset="0"/>
              </a:rPr>
              <a:t> </a:t>
            </a:r>
            <a:endParaRPr lang="en-US" altLang="ko-KR" sz="1100" dirty="0" smtClean="0">
              <a:solidFill>
                <a:srgbClr val="ABB2BF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latin typeface="Courier New" panose="02070309020205020404" pitchFamily="49" charset="0"/>
              </a:rPr>
              <a:t>text2 </a:t>
            </a:r>
            <a:r>
              <a:rPr lang="en-US" altLang="ko-KR" sz="1100" dirty="0">
                <a:latin typeface="Courier New" panose="02070309020205020404" pitchFamily="49" charset="0"/>
              </a:rPr>
              <a:t>= </a:t>
            </a:r>
            <a:r>
              <a:rPr lang="en-US" altLang="ko-KR" sz="1100" dirty="0">
                <a:solidFill>
                  <a:srgbClr val="98C379"/>
                </a:solidFill>
                <a:latin typeface="Courier New" panose="02070309020205020404" pitchFamily="49" charset="0"/>
              </a:rPr>
              <a:t>"</a:t>
            </a:r>
            <a:r>
              <a:rPr lang="ko-KR" altLang="en-US" sz="1100" dirty="0">
                <a:solidFill>
                  <a:srgbClr val="98C379"/>
                </a:solidFill>
                <a:latin typeface="Courier New" panose="02070309020205020404" pitchFamily="49" charset="0"/>
              </a:rPr>
              <a:t>바나나 </a:t>
            </a:r>
            <a:r>
              <a:rPr lang="ko-KR" altLang="en-US" sz="1100" dirty="0" err="1">
                <a:solidFill>
                  <a:srgbClr val="98C379"/>
                </a:solidFill>
                <a:latin typeface="Courier New" panose="02070309020205020404" pitchFamily="49" charset="0"/>
              </a:rPr>
              <a:t>쉐이크를</a:t>
            </a:r>
            <a:r>
              <a:rPr lang="ko-KR" altLang="en-US" sz="1100" dirty="0">
                <a:solidFill>
                  <a:srgbClr val="98C379"/>
                </a:solidFill>
                <a:latin typeface="Courier New" panose="02070309020205020404" pitchFamily="49" charset="0"/>
              </a:rPr>
              <a:t> 만드는 </a:t>
            </a:r>
            <a:r>
              <a:rPr lang="ko-KR" altLang="en-US" sz="1100" dirty="0" smtClean="0">
                <a:solidFill>
                  <a:srgbClr val="98C379"/>
                </a:solidFill>
                <a:latin typeface="Courier New" panose="02070309020205020404" pitchFamily="49" charset="0"/>
              </a:rPr>
              <a:t>방법</a:t>
            </a:r>
            <a:r>
              <a:rPr lang="en-US" altLang="ko-KR" sz="1100" dirty="0" smtClean="0">
                <a:solidFill>
                  <a:srgbClr val="98C379"/>
                </a:solidFill>
                <a:latin typeface="Courier New" panose="02070309020205020404" pitchFamily="49" charset="0"/>
              </a:rPr>
              <a:t>“</a:t>
            </a:r>
          </a:p>
          <a:p>
            <a:r>
              <a:rPr lang="ko-KR" altLang="en-US" sz="1100" dirty="0" smtClean="0">
                <a:solidFill>
                  <a:srgbClr val="ABB2BF"/>
                </a:solidFill>
                <a:latin typeface="Courier New" panose="02070309020205020404" pitchFamily="49" charset="0"/>
              </a:rPr>
              <a:t> </a:t>
            </a:r>
            <a:endParaRPr lang="en-US" altLang="ko-KR" sz="1100" dirty="0" smtClean="0">
              <a:solidFill>
                <a:srgbClr val="ABB2BF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 smtClean="0">
                <a:latin typeface="Courier New" panose="02070309020205020404" pitchFamily="49" charset="0"/>
              </a:rPr>
              <a:t>query_embed</a:t>
            </a:r>
            <a:r>
              <a:rPr lang="en-US" altLang="ko-KR" sz="1100" dirty="0" smtClean="0">
                <a:latin typeface="Courier New" panose="02070309020205020404" pitchFamily="49" charset="0"/>
              </a:rPr>
              <a:t> </a:t>
            </a:r>
            <a:r>
              <a:rPr lang="en-US" altLang="ko-KR" sz="1100" dirty="0">
                <a:latin typeface="Courier New" panose="02070309020205020404" pitchFamily="49" charset="0"/>
              </a:rPr>
              <a:t>= </a:t>
            </a:r>
            <a:r>
              <a:rPr lang="en-US" altLang="ko-KR" sz="1100" dirty="0" err="1">
                <a:latin typeface="Courier New" panose="02070309020205020404" pitchFamily="49" charset="0"/>
              </a:rPr>
              <a:t>get_embedding</a:t>
            </a:r>
            <a:r>
              <a:rPr lang="en-US" altLang="ko-KR" sz="1100" dirty="0">
                <a:latin typeface="Courier New" panose="02070309020205020404" pitchFamily="49" charset="0"/>
              </a:rPr>
              <a:t>(query) </a:t>
            </a:r>
            <a:endParaRPr lang="en-US" altLang="ko-KR" sz="1100" dirty="0" smtClean="0"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latin typeface="Courier New" panose="02070309020205020404" pitchFamily="49" charset="0"/>
              </a:rPr>
              <a:t>text1_embed </a:t>
            </a:r>
            <a:r>
              <a:rPr lang="en-US" altLang="ko-KR" sz="1100" dirty="0">
                <a:latin typeface="Courier New" panose="02070309020205020404" pitchFamily="49" charset="0"/>
              </a:rPr>
              <a:t>= </a:t>
            </a:r>
            <a:r>
              <a:rPr lang="en-US" altLang="ko-KR" sz="1100" dirty="0" err="1">
                <a:latin typeface="Courier New" panose="02070309020205020404" pitchFamily="49" charset="0"/>
              </a:rPr>
              <a:t>get_embedding</a:t>
            </a:r>
            <a:r>
              <a:rPr lang="en-US" altLang="ko-KR" sz="1100" dirty="0">
                <a:latin typeface="Courier New" panose="02070309020205020404" pitchFamily="49" charset="0"/>
              </a:rPr>
              <a:t>(text1</a:t>
            </a:r>
            <a:r>
              <a:rPr lang="en-US" altLang="ko-KR" sz="1100" dirty="0" smtClean="0"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smtClean="0">
                <a:latin typeface="Courier New" panose="02070309020205020404" pitchFamily="49" charset="0"/>
              </a:rPr>
              <a:t>text2_embed </a:t>
            </a:r>
            <a:r>
              <a:rPr lang="en-US" altLang="ko-KR" sz="1100" dirty="0">
                <a:latin typeface="Courier New" panose="02070309020205020404" pitchFamily="49" charset="0"/>
              </a:rPr>
              <a:t>= </a:t>
            </a:r>
            <a:r>
              <a:rPr lang="en-US" altLang="ko-KR" sz="1100" dirty="0" err="1">
                <a:latin typeface="Courier New" panose="02070309020205020404" pitchFamily="49" charset="0"/>
              </a:rPr>
              <a:t>get_embedding</a:t>
            </a:r>
            <a:r>
              <a:rPr lang="en-US" altLang="ko-KR" sz="1100" dirty="0">
                <a:latin typeface="Courier New" panose="02070309020205020404" pitchFamily="49" charset="0"/>
              </a:rPr>
              <a:t>(text2) </a:t>
            </a:r>
            <a:endParaRPr lang="en-US" altLang="ko-KR" sz="1100" dirty="0" smtClean="0">
              <a:latin typeface="Courier New" panose="02070309020205020404" pitchFamily="49" charset="0"/>
            </a:endParaRPr>
          </a:p>
          <a:p>
            <a:endParaRPr lang="en-US" altLang="ko-KR" sz="1100" dirty="0" smtClean="0">
              <a:solidFill>
                <a:srgbClr val="ABB2BF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solidFill>
                  <a:srgbClr val="E6C07B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 smtClean="0">
                <a:solidFill>
                  <a:srgbClr val="ABB2B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 smtClean="0">
                <a:solidFill>
                  <a:srgbClr val="98C379"/>
                </a:solidFill>
                <a:latin typeface="Courier New" panose="02070309020205020404" pitchFamily="49" charset="0"/>
              </a:rPr>
              <a:t>f"query</a:t>
            </a:r>
            <a:r>
              <a:rPr lang="en-US" altLang="ko-KR" sz="1100" dirty="0" smtClean="0">
                <a:solidFill>
                  <a:srgbClr val="98C379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>
                <a:solidFill>
                  <a:srgbClr val="98C379"/>
                </a:solidFill>
                <a:latin typeface="Courier New" panose="02070309020205020404" pitchFamily="49" charset="0"/>
              </a:rPr>
              <a:t>- text1 </a:t>
            </a:r>
            <a:r>
              <a:rPr lang="ko-KR" altLang="en-US" sz="1100" dirty="0">
                <a:solidFill>
                  <a:srgbClr val="98C379"/>
                </a:solidFill>
                <a:latin typeface="Courier New" panose="02070309020205020404" pitchFamily="49" charset="0"/>
              </a:rPr>
              <a:t>코사인 유사도 </a:t>
            </a:r>
            <a:r>
              <a:rPr lang="en-US" altLang="ko-KR" sz="1100" dirty="0">
                <a:solidFill>
                  <a:srgbClr val="98C379"/>
                </a:solidFill>
                <a:latin typeface="Courier New" panose="02070309020205020404" pitchFamily="49" charset="0"/>
              </a:rPr>
              <a:t>= </a:t>
            </a:r>
            <a:r>
              <a:rPr lang="en-US" altLang="ko-KR" sz="1100" dirty="0">
                <a:solidFill>
                  <a:srgbClr val="E06C75"/>
                </a:solidFill>
                <a:latin typeface="Courier New" panose="02070309020205020404" pitchFamily="49" charset="0"/>
              </a:rPr>
              <a:t>{</a:t>
            </a:r>
            <a:r>
              <a:rPr lang="en-US" altLang="ko-KR" sz="1100" dirty="0" err="1">
                <a:solidFill>
                  <a:srgbClr val="E06C75"/>
                </a:solidFill>
                <a:latin typeface="Courier New" panose="02070309020205020404" pitchFamily="49" charset="0"/>
              </a:rPr>
              <a:t>cosine_similarity</a:t>
            </a:r>
            <a:r>
              <a:rPr lang="en-US" altLang="ko-KR" sz="1100" dirty="0">
                <a:solidFill>
                  <a:srgbClr val="E06C75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E06C75"/>
                </a:solidFill>
                <a:latin typeface="Courier New" panose="02070309020205020404" pitchFamily="49" charset="0"/>
              </a:rPr>
              <a:t>query_embed</a:t>
            </a:r>
            <a:r>
              <a:rPr lang="en-US" altLang="ko-KR" sz="1100" dirty="0">
                <a:solidFill>
                  <a:srgbClr val="E06C75"/>
                </a:solidFill>
                <a:latin typeface="Courier New" panose="02070309020205020404" pitchFamily="49" charset="0"/>
              </a:rPr>
              <a:t>, text1_embed)}</a:t>
            </a:r>
            <a:r>
              <a:rPr lang="en-US" altLang="ko-KR" sz="1100" dirty="0">
                <a:solidFill>
                  <a:srgbClr val="98C379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ABB2BF"/>
                </a:solidFill>
                <a:latin typeface="Courier New" panose="02070309020205020404" pitchFamily="49" charset="0"/>
              </a:rPr>
              <a:t>) </a:t>
            </a:r>
            <a:r>
              <a:rPr lang="en-US" altLang="ko-KR" sz="1100" i="1" dirty="0">
                <a:solidFill>
                  <a:srgbClr val="B18EB1"/>
                </a:solidFill>
                <a:latin typeface="Courier New" panose="02070309020205020404" pitchFamily="49" charset="0"/>
              </a:rPr>
              <a:t># query - text1 </a:t>
            </a:r>
            <a:r>
              <a:rPr lang="ko-KR" altLang="en-US" sz="1100" i="1" dirty="0">
                <a:solidFill>
                  <a:srgbClr val="B18EB1"/>
                </a:solidFill>
                <a:latin typeface="Courier New" panose="02070309020205020404" pitchFamily="49" charset="0"/>
              </a:rPr>
              <a:t>코사인 유사도 </a:t>
            </a:r>
            <a:r>
              <a:rPr lang="en-US" altLang="ko-KR" sz="1100" i="1" dirty="0">
                <a:solidFill>
                  <a:srgbClr val="B18EB1"/>
                </a:solidFill>
                <a:latin typeface="Courier New" panose="02070309020205020404" pitchFamily="49" charset="0"/>
              </a:rPr>
              <a:t>= </a:t>
            </a:r>
            <a:r>
              <a:rPr lang="en-US" altLang="ko-KR" sz="1100" i="1" dirty="0" smtClean="0">
                <a:solidFill>
                  <a:srgbClr val="B18EB1"/>
                </a:solidFill>
                <a:latin typeface="Courier New" panose="02070309020205020404" pitchFamily="49" charset="0"/>
              </a:rPr>
              <a:t>0.49054794467923596</a:t>
            </a:r>
          </a:p>
          <a:p>
            <a:r>
              <a:rPr lang="ko-KR" altLang="en-US" sz="1100" dirty="0" smtClean="0">
                <a:solidFill>
                  <a:srgbClr val="ABB2BF"/>
                </a:solidFill>
                <a:latin typeface="Courier New" panose="02070309020205020404" pitchFamily="49" charset="0"/>
              </a:rPr>
              <a:t> </a:t>
            </a:r>
            <a:endParaRPr lang="en-US" altLang="ko-KR" sz="1100" dirty="0" smtClean="0">
              <a:solidFill>
                <a:srgbClr val="ABB2BF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solidFill>
                  <a:srgbClr val="E6C07B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 smtClean="0">
                <a:solidFill>
                  <a:srgbClr val="ABB2B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 smtClean="0">
                <a:solidFill>
                  <a:srgbClr val="98C379"/>
                </a:solidFill>
                <a:latin typeface="Courier New" panose="02070309020205020404" pitchFamily="49" charset="0"/>
              </a:rPr>
              <a:t>f"query</a:t>
            </a:r>
            <a:r>
              <a:rPr lang="en-US" altLang="ko-KR" sz="1100" dirty="0" smtClean="0">
                <a:solidFill>
                  <a:srgbClr val="98C379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>
                <a:solidFill>
                  <a:srgbClr val="98C379"/>
                </a:solidFill>
                <a:latin typeface="Courier New" panose="02070309020205020404" pitchFamily="49" charset="0"/>
              </a:rPr>
              <a:t>- text2 </a:t>
            </a:r>
            <a:r>
              <a:rPr lang="ko-KR" altLang="en-US" sz="1100" dirty="0">
                <a:solidFill>
                  <a:srgbClr val="98C379"/>
                </a:solidFill>
                <a:latin typeface="Courier New" panose="02070309020205020404" pitchFamily="49" charset="0"/>
              </a:rPr>
              <a:t>코사인 유사도 </a:t>
            </a:r>
            <a:r>
              <a:rPr lang="en-US" altLang="ko-KR" sz="1100" dirty="0">
                <a:solidFill>
                  <a:srgbClr val="98C379"/>
                </a:solidFill>
                <a:latin typeface="Courier New" panose="02070309020205020404" pitchFamily="49" charset="0"/>
              </a:rPr>
              <a:t>= </a:t>
            </a:r>
            <a:r>
              <a:rPr lang="en-US" altLang="ko-KR" sz="1100" dirty="0">
                <a:solidFill>
                  <a:srgbClr val="E06C75"/>
                </a:solidFill>
                <a:latin typeface="Courier New" panose="02070309020205020404" pitchFamily="49" charset="0"/>
              </a:rPr>
              <a:t>{</a:t>
            </a:r>
            <a:r>
              <a:rPr lang="en-US" altLang="ko-KR" sz="1100" dirty="0" err="1">
                <a:solidFill>
                  <a:srgbClr val="E06C75"/>
                </a:solidFill>
                <a:latin typeface="Courier New" panose="02070309020205020404" pitchFamily="49" charset="0"/>
              </a:rPr>
              <a:t>cosine_similarity</a:t>
            </a:r>
            <a:r>
              <a:rPr lang="en-US" altLang="ko-KR" sz="1100" dirty="0">
                <a:solidFill>
                  <a:srgbClr val="E06C75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E06C75"/>
                </a:solidFill>
                <a:latin typeface="Courier New" panose="02070309020205020404" pitchFamily="49" charset="0"/>
              </a:rPr>
              <a:t>query_embed</a:t>
            </a:r>
            <a:r>
              <a:rPr lang="en-US" altLang="ko-KR" sz="1100" dirty="0">
                <a:solidFill>
                  <a:srgbClr val="E06C75"/>
                </a:solidFill>
                <a:latin typeface="Courier New" panose="02070309020205020404" pitchFamily="49" charset="0"/>
              </a:rPr>
              <a:t>, text2_embed)}</a:t>
            </a:r>
            <a:r>
              <a:rPr lang="en-US" altLang="ko-KR" sz="1100" dirty="0">
                <a:solidFill>
                  <a:srgbClr val="98C379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ABB2BF"/>
                </a:solidFill>
                <a:latin typeface="Courier New" panose="02070309020205020404" pitchFamily="49" charset="0"/>
              </a:rPr>
              <a:t>) </a:t>
            </a:r>
            <a:r>
              <a:rPr lang="en-US" altLang="ko-KR" sz="1100" i="1" dirty="0">
                <a:solidFill>
                  <a:srgbClr val="B18EB1"/>
                </a:solidFill>
                <a:latin typeface="Courier New" panose="02070309020205020404" pitchFamily="49" charset="0"/>
              </a:rPr>
              <a:t># query - text2 </a:t>
            </a:r>
            <a:r>
              <a:rPr lang="ko-KR" altLang="en-US" sz="1100" i="1" dirty="0">
                <a:solidFill>
                  <a:srgbClr val="B18EB1"/>
                </a:solidFill>
                <a:latin typeface="Courier New" panose="02070309020205020404" pitchFamily="49" charset="0"/>
              </a:rPr>
              <a:t>코사인 유사도 </a:t>
            </a:r>
            <a:r>
              <a:rPr lang="en-US" altLang="ko-KR" sz="1100" i="1" dirty="0">
                <a:solidFill>
                  <a:srgbClr val="B18EB1"/>
                </a:solidFill>
                <a:latin typeface="Courier New" panose="02070309020205020404" pitchFamily="49" charset="0"/>
              </a:rPr>
              <a:t>= 0.15554543967610396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824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핵심 요소 및 기능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Vector DB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074" name="Picture 2" descr="10화 벡터 DB는 기존의 데이터베이스와 어떻게 다를까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427" y="1667343"/>
            <a:ext cx="6097119" cy="494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783116" y="1905032"/>
            <a:ext cx="3924112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b="1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>
                <a:latin typeface="+mn-ea"/>
              </a:rPr>
              <a:t>이미지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오디오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텍스트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등 다양한 비정형 정보를 </a:t>
            </a:r>
            <a:r>
              <a:rPr lang="en-US" altLang="ko-KR" sz="1100" dirty="0">
                <a:latin typeface="+mn-ea"/>
              </a:rPr>
              <a:t>‘Vector’</a:t>
            </a:r>
            <a:r>
              <a:rPr lang="ko-KR" altLang="en-US" sz="1100" dirty="0">
                <a:latin typeface="+mn-ea"/>
              </a:rPr>
              <a:t>형태로 </a:t>
            </a:r>
            <a:r>
              <a:rPr lang="ko-KR" altLang="en-US" sz="1100" dirty="0" smtClean="0">
                <a:latin typeface="+mn-ea"/>
              </a:rPr>
              <a:t>저장</a:t>
            </a:r>
            <a:endParaRPr lang="en-US" altLang="ko-KR" sz="11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100" dirty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대량의 고차원 벡터 데이터를 효율적으로 저장</a:t>
            </a:r>
            <a:endParaRPr lang="en-US" altLang="ko-KR" sz="1100" dirty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+mn-ea"/>
              </a:rPr>
              <a:t>LLM </a:t>
            </a:r>
            <a:r>
              <a:rPr lang="ko-KR" altLang="en-US" sz="1100" dirty="0" smtClean="0">
                <a:latin typeface="+mn-ea"/>
              </a:rPr>
              <a:t>모델과 결합하여 높은 신뢰성 확보 가능</a:t>
            </a: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atin typeface="+mn-ea"/>
              </a:rPr>
              <a:t>유사도 기반의 검색 방식으로 확인</a:t>
            </a:r>
            <a:endParaRPr lang="en-US" altLang="ko-KR" sz="11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전체 데이터와 쿼리간의 </a:t>
            </a:r>
            <a:r>
              <a:rPr lang="ko-KR" altLang="en-US" sz="1100" dirty="0" err="1" smtClean="0">
                <a:latin typeface="+mn-ea"/>
              </a:rPr>
              <a:t>유사도를</a:t>
            </a:r>
            <a:r>
              <a:rPr lang="ko-KR" altLang="en-US" sz="1100" dirty="0" smtClean="0">
                <a:latin typeface="+mn-ea"/>
              </a:rPr>
              <a:t> 계산하여 가장 높은 신속성 및 정확도 확보</a:t>
            </a:r>
            <a:endParaRPr lang="en-US" altLang="ko-KR" sz="1100" dirty="0" smtClean="0">
              <a:latin typeface="+mn-ea"/>
            </a:endParaRPr>
          </a:p>
          <a:p>
            <a:pPr lvl="1"/>
            <a:endParaRPr lang="en-US" altLang="ko-KR" sz="11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atin typeface="+mn-ea"/>
              </a:rPr>
              <a:t>다양한 분야에서 활용</a:t>
            </a:r>
            <a:endParaRPr lang="en-US" altLang="ko-KR" sz="11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100" dirty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자연어 처리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텍스트 분류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감정 분석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언어 번역과 같은 작업에 사용</a:t>
            </a: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1100" dirty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컴퓨터 비전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이미지 인식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물체 감지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이미지 분할과 같은 고차원 이미지 처리에 사용</a:t>
            </a: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+mn-ea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추천 시스템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이전에 상호 작용한 항목과 유사한 항목을 빠르게 식별하여 추천의 정확성 향상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88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5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이란 무엇인가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33669" y="2132991"/>
            <a:ext cx="477933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N8N</a:t>
            </a:r>
            <a:r>
              <a:rPr lang="ko-KR" altLang="en-US" dirty="0" smtClean="0">
                <a:latin typeface="+mn-ea"/>
              </a:rPr>
              <a:t>은 </a:t>
            </a:r>
            <a:r>
              <a:rPr lang="en-US" altLang="ko-KR" dirty="0" smtClean="0">
                <a:latin typeface="+mn-ea"/>
              </a:rPr>
              <a:t>‘</a:t>
            </a:r>
            <a:r>
              <a:rPr lang="ko-KR" altLang="en-US" dirty="0" err="1" smtClean="0">
                <a:latin typeface="+mn-ea"/>
              </a:rPr>
              <a:t>노코드</a:t>
            </a:r>
            <a:r>
              <a:rPr lang="en-US" altLang="ko-KR" dirty="0" smtClean="0">
                <a:latin typeface="+mn-ea"/>
              </a:rPr>
              <a:t>(No-code)’ </a:t>
            </a:r>
            <a:r>
              <a:rPr lang="ko-KR" altLang="en-US" dirty="0" smtClean="0">
                <a:latin typeface="+mn-ea"/>
              </a:rPr>
              <a:t>또는 </a:t>
            </a:r>
            <a:r>
              <a:rPr lang="en-US" altLang="ko-KR" dirty="0" smtClean="0">
                <a:latin typeface="+mn-ea"/>
              </a:rPr>
              <a:t>‘</a:t>
            </a:r>
            <a:r>
              <a:rPr lang="ko-KR" altLang="en-US" dirty="0" err="1" smtClean="0">
                <a:latin typeface="+mn-ea"/>
              </a:rPr>
              <a:t>로우코드</a:t>
            </a:r>
            <a:r>
              <a:rPr lang="en-US" altLang="ko-KR" dirty="0" smtClean="0">
                <a:latin typeface="+mn-ea"/>
              </a:rPr>
              <a:t>(Low-code)’</a:t>
            </a:r>
            <a:r>
              <a:rPr lang="ko-KR" altLang="en-US" dirty="0" smtClean="0">
                <a:latin typeface="+mn-ea"/>
              </a:rPr>
              <a:t>기반의 </a:t>
            </a:r>
            <a:r>
              <a:rPr lang="ko-KR" altLang="en-US" dirty="0" err="1" smtClean="0">
                <a:latin typeface="+mn-ea"/>
              </a:rPr>
              <a:t>오픈소스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워크플로우</a:t>
            </a:r>
            <a:r>
              <a:rPr lang="ko-KR" altLang="en-US" dirty="0" smtClean="0">
                <a:latin typeface="+mn-ea"/>
              </a:rPr>
              <a:t> 자동화 도구</a:t>
            </a:r>
            <a:endParaRPr lang="en-US" altLang="ko-KR" dirty="0" smtClean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dirty="0" smtClean="0">
                <a:latin typeface="+mn-ea"/>
              </a:rPr>
              <a:t>‘</a:t>
            </a:r>
            <a:r>
              <a:rPr lang="ko-KR" altLang="en-US" dirty="0" err="1" smtClean="0">
                <a:latin typeface="+mn-ea"/>
              </a:rPr>
              <a:t>노드</a:t>
            </a:r>
            <a:r>
              <a:rPr lang="en-US" altLang="ko-KR" dirty="0" smtClean="0">
                <a:latin typeface="+mn-ea"/>
              </a:rPr>
              <a:t>’</a:t>
            </a:r>
            <a:r>
              <a:rPr lang="ko-KR" altLang="en-US" dirty="0" smtClean="0">
                <a:latin typeface="+mn-ea"/>
              </a:rPr>
              <a:t>를 드래그하여 </a:t>
            </a:r>
            <a:r>
              <a:rPr lang="ko-KR" altLang="en-US" dirty="0" err="1" smtClean="0">
                <a:latin typeface="+mn-ea"/>
              </a:rPr>
              <a:t>워크플로를</a:t>
            </a:r>
            <a:r>
              <a:rPr lang="ko-KR" altLang="en-US" dirty="0" smtClean="0">
                <a:latin typeface="+mn-ea"/>
              </a:rPr>
              <a:t> 만드는 시각적 </a:t>
            </a:r>
            <a:r>
              <a:rPr lang="ko-KR" altLang="en-US" dirty="0" smtClean="0">
                <a:latin typeface="+mn-ea"/>
              </a:rPr>
              <a:t>파이프라인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1028" name="Picture 4" descr="노코드 자동화 입문부터 실전까지: n8n 완전정복 (한국 최초 n8n 앰버서더 직강) 강의 | 데이터팝콘 - 인프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9" y="1488490"/>
            <a:ext cx="6012768" cy="39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1165" y="5665274"/>
            <a:ext cx="82322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※</a:t>
            </a:r>
            <a:r>
              <a:rPr lang="en-US" altLang="ko-KR" dirty="0" smtClean="0">
                <a:latin typeface="+mn-ea"/>
              </a:rPr>
              <a:t>N8N</a:t>
            </a:r>
            <a:r>
              <a:rPr lang="ko-KR" altLang="en-US" dirty="0" smtClean="0">
                <a:latin typeface="+mn-ea"/>
              </a:rPr>
              <a:t>은 </a:t>
            </a:r>
            <a:r>
              <a:rPr lang="en-US" altLang="ko-KR" dirty="0" err="1" smtClean="0">
                <a:latin typeface="+mn-ea"/>
              </a:rPr>
              <a:t>NodematioN</a:t>
            </a:r>
            <a:r>
              <a:rPr lang="en-US" altLang="ko-KR" dirty="0" smtClean="0">
                <a:latin typeface="+mn-ea"/>
              </a:rPr>
              <a:t>(Node</a:t>
            </a:r>
            <a:r>
              <a:rPr lang="ko-KR" altLang="en-US" dirty="0" smtClean="0">
                <a:latin typeface="+mn-ea"/>
              </a:rPr>
              <a:t>는 </a:t>
            </a:r>
            <a:r>
              <a:rPr lang="en-US" altLang="ko-KR" dirty="0" smtClean="0">
                <a:latin typeface="+mn-ea"/>
              </a:rPr>
              <a:t>Node.js</a:t>
            </a:r>
            <a:r>
              <a:rPr lang="ko-KR" altLang="en-US" dirty="0" smtClean="0">
                <a:latin typeface="+mn-ea"/>
              </a:rPr>
              <a:t>를 사용하고 </a:t>
            </a:r>
            <a:r>
              <a:rPr lang="en-US" altLang="ko-KR" dirty="0" err="1" smtClean="0">
                <a:latin typeface="+mn-ea"/>
              </a:rPr>
              <a:t>Mation</a:t>
            </a:r>
            <a:r>
              <a:rPr lang="ko-KR" altLang="en-US" dirty="0" smtClean="0">
                <a:latin typeface="+mn-ea"/>
              </a:rPr>
              <a:t>은 자동화를 의미</a:t>
            </a:r>
            <a:r>
              <a:rPr lang="en-US" altLang="ko-KR" dirty="0" smtClean="0">
                <a:latin typeface="+mn-ea"/>
              </a:rPr>
              <a:t> 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-&gt; N(8</a:t>
            </a:r>
            <a:r>
              <a:rPr lang="ko-KR" altLang="en-US" dirty="0" smtClean="0">
                <a:latin typeface="+mn-ea"/>
              </a:rPr>
              <a:t>알파벳</a:t>
            </a:r>
            <a:r>
              <a:rPr lang="en-US" altLang="ko-KR" dirty="0" smtClean="0">
                <a:latin typeface="+mn-ea"/>
              </a:rPr>
              <a:t>)N </a:t>
            </a:r>
            <a:r>
              <a:rPr lang="ko-KR" altLang="en-US" dirty="0" smtClean="0">
                <a:latin typeface="+mn-ea"/>
              </a:rPr>
              <a:t>이라서 </a:t>
            </a:r>
            <a:r>
              <a:rPr lang="en-US" altLang="ko-KR" dirty="0" smtClean="0">
                <a:latin typeface="+mn-ea"/>
              </a:rPr>
              <a:t>n8n</a:t>
            </a:r>
            <a:r>
              <a:rPr lang="ko-KR" altLang="en-US" dirty="0" smtClean="0">
                <a:latin typeface="+mn-ea"/>
              </a:rPr>
              <a:t>이라고 지음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창립자 왈</a:t>
            </a:r>
            <a:r>
              <a:rPr lang="en-US" altLang="ko-KR" dirty="0" smtClean="0">
                <a:latin typeface="+mn-ea"/>
              </a:rPr>
              <a:t>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08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4658" y="3396287"/>
            <a:ext cx="686406" cy="1294390"/>
            <a:chOff x="1219200" y="3901613"/>
            <a:chExt cx="829124" cy="1294390"/>
          </a:xfrm>
        </p:grpSpPr>
        <p:sp>
          <p:nvSpPr>
            <p:cNvPr id="3" name="TextBox 2"/>
            <p:cNvSpPr txBox="1"/>
            <p:nvPr/>
          </p:nvSpPr>
          <p:spPr>
            <a:xfrm>
              <a:off x="1219200" y="4330964"/>
              <a:ext cx="8291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3CD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RAG</a:t>
              </a:r>
              <a:r>
                <a:rPr lang="ko-KR" altLang="en-US" sz="1400" b="1" dirty="0" smtClean="0">
                  <a:solidFill>
                    <a:srgbClr val="003CD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란</a:t>
              </a:r>
              <a:endParaRPr lang="ko-KR" altLang="en-US" sz="1400" b="1" dirty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19200" y="4853922"/>
              <a:ext cx="184731" cy="342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308100" y="3901613"/>
              <a:ext cx="241300" cy="241300"/>
            </a:xfrm>
            <a:prstGeom prst="ellipse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rgbClr val="FAFAF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367491" y="3396287"/>
            <a:ext cx="865943" cy="737127"/>
            <a:chOff x="3959225" y="3901613"/>
            <a:chExt cx="1045993" cy="737127"/>
          </a:xfrm>
        </p:grpSpPr>
        <p:sp>
          <p:nvSpPr>
            <p:cNvPr id="7" name="TextBox 6"/>
            <p:cNvSpPr txBox="1"/>
            <p:nvPr/>
          </p:nvSpPr>
          <p:spPr>
            <a:xfrm>
              <a:off x="3959225" y="4330963"/>
              <a:ext cx="1045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3CD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N8N</a:t>
              </a:r>
              <a:r>
                <a:rPr lang="ko-KR" altLang="en-US" sz="1400" b="1" dirty="0" smtClean="0">
                  <a:solidFill>
                    <a:srgbClr val="003CD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이란</a:t>
              </a:r>
              <a:endParaRPr lang="ko-KR" altLang="en-US" sz="1400" b="1" dirty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4051300" y="3901613"/>
              <a:ext cx="241300" cy="241300"/>
            </a:xfrm>
            <a:prstGeom prst="ellipse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rgbClr val="FAFAF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511901" y="3396287"/>
            <a:ext cx="2408032" cy="711000"/>
            <a:chOff x="9385300" y="3986518"/>
            <a:chExt cx="2908718" cy="711000"/>
          </a:xfrm>
        </p:grpSpPr>
        <p:sp>
          <p:nvSpPr>
            <p:cNvPr id="15" name="TextBox 14"/>
            <p:cNvSpPr txBox="1"/>
            <p:nvPr/>
          </p:nvSpPr>
          <p:spPr>
            <a:xfrm>
              <a:off x="9385300" y="4389741"/>
              <a:ext cx="29087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3CD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N8N</a:t>
              </a:r>
              <a:r>
                <a:rPr lang="ko-KR" altLang="en-US" sz="1400" b="1" dirty="0" smtClean="0">
                  <a:solidFill>
                    <a:srgbClr val="003CD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을 활용하여 </a:t>
              </a:r>
              <a:r>
                <a:rPr lang="en-US" altLang="ko-KR" sz="1400" b="1" dirty="0" smtClean="0">
                  <a:solidFill>
                    <a:srgbClr val="003CD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RAG </a:t>
              </a:r>
              <a:r>
                <a:rPr lang="ko-KR" altLang="en-US" sz="1400" b="1" dirty="0" smtClean="0">
                  <a:solidFill>
                    <a:srgbClr val="003CD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실습</a:t>
              </a:r>
              <a:endParaRPr lang="ko-KR" altLang="en-US" sz="1400" b="1" dirty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460185" y="3986518"/>
              <a:ext cx="241300" cy="241300"/>
            </a:xfrm>
            <a:prstGeom prst="ellipse">
              <a:avLst/>
            </a:prstGeom>
            <a:solidFill>
              <a:srgbClr val="003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rgbClr val="FAFAF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5301" y="3363048"/>
            <a:ext cx="30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00" dirty="0">
                <a:solidFill>
                  <a:srgbClr val="FAFAF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01</a:t>
            </a:r>
            <a:endParaRPr lang="ko-KR" altLang="en-US" sz="1400" b="1" spc="-100" dirty="0">
              <a:solidFill>
                <a:srgbClr val="FAFAFA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60400" y="3363048"/>
            <a:ext cx="30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00" dirty="0">
                <a:solidFill>
                  <a:srgbClr val="FAFAF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02</a:t>
            </a:r>
            <a:endParaRPr lang="ko-KR" altLang="en-US" sz="1400" b="1" spc="-100" dirty="0">
              <a:solidFill>
                <a:srgbClr val="FAFAFA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94429" y="332327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00" dirty="0" smtClean="0">
                <a:solidFill>
                  <a:srgbClr val="FAFAFA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03</a:t>
            </a:r>
            <a:endParaRPr lang="ko-KR" altLang="en-US" sz="1400" b="1" spc="-100" dirty="0">
              <a:solidFill>
                <a:srgbClr val="FAFAFA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90784" y="4348596"/>
            <a:ext cx="2098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en-US" altLang="ko-KR" sz="1200" dirty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N8N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이란 무엇인가</a:t>
            </a:r>
            <a:endParaRPr lang="en-US" altLang="ko-KR" sz="1200" dirty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en-US" altLang="ko-KR" sz="1200" dirty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N8N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주요기능</a:t>
            </a:r>
            <a:endParaRPr lang="en-US" altLang="ko-KR" sz="1200" dirty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N8N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장점</a:t>
            </a:r>
            <a:endParaRPr lang="en-US" altLang="ko-KR" sz="1200" dirty="0" smtClean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N8N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기본구성</a:t>
            </a:r>
            <a:endParaRPr lang="en-US" altLang="ko-KR" sz="1200" dirty="0" smtClean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5. N8N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업무 활용 사례</a:t>
            </a:r>
            <a:endParaRPr lang="ko-KR" altLang="en-US" sz="1200" dirty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9B8FD1-AA52-0B1B-9DB6-DF8CA4746A38}"/>
              </a:ext>
            </a:extLst>
          </p:cNvPr>
          <p:cNvSpPr txBox="1"/>
          <p:nvPr/>
        </p:nvSpPr>
        <p:spPr>
          <a:xfrm>
            <a:off x="474471" y="4348596"/>
            <a:ext cx="22525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en-US" altLang="ko-KR" sz="1200" dirty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RAG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란 무엇인가</a:t>
            </a:r>
            <a:endParaRPr lang="en-US" altLang="ko-KR" sz="1200" dirty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en-US" altLang="ko-KR" sz="1200" dirty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RAG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필요성</a:t>
            </a:r>
            <a:endParaRPr lang="en-US" altLang="ko-KR" sz="1200" dirty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en-US" altLang="ko-KR" sz="1200" dirty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RAG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장점</a:t>
            </a:r>
            <a:endParaRPr lang="en-US" altLang="ko-KR" sz="1200" dirty="0" smtClean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RAG 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아키텍처</a:t>
            </a:r>
            <a:endParaRPr lang="en-US" altLang="ko-KR" sz="1200" dirty="0" smtClean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5. RAG 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실행순서</a:t>
            </a:r>
            <a:endParaRPr lang="en-US" altLang="ko-KR" sz="1200" dirty="0" smtClean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6. RAG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</a:t>
            </a:r>
            <a:r>
              <a:rPr lang="en-US" altLang="ko-KR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 smtClean="0">
                <a:solidFill>
                  <a:srgbClr val="003C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핵심요소 및 기능</a:t>
            </a:r>
            <a:endParaRPr lang="ko-KR" altLang="en-US" sz="1200" dirty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rgbClr val="003C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71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 용어 정리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66387" y="1659445"/>
            <a:ext cx="774559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노드</a:t>
            </a:r>
            <a:r>
              <a:rPr lang="en-US" altLang="ko-KR" dirty="0" smtClean="0">
                <a:latin typeface="+mn-ea"/>
              </a:rPr>
              <a:t>(Node) : </a:t>
            </a:r>
            <a:r>
              <a:rPr lang="ko-KR" altLang="en-US" dirty="0" smtClean="0">
                <a:latin typeface="+mn-ea"/>
              </a:rPr>
              <a:t>한 가지 일을 하는 블록</a:t>
            </a:r>
            <a:endParaRPr lang="en-US" altLang="ko-KR" dirty="0" smtClean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 err="1" smtClean="0">
                <a:latin typeface="+mn-ea"/>
              </a:rPr>
              <a:t>트리거</a:t>
            </a:r>
            <a:r>
              <a:rPr lang="en-US" altLang="ko-KR" dirty="0" smtClean="0">
                <a:latin typeface="+mn-ea"/>
              </a:rPr>
              <a:t>(Trigger) : </a:t>
            </a:r>
            <a:r>
              <a:rPr lang="ko-KR" altLang="en-US" dirty="0" smtClean="0">
                <a:latin typeface="+mn-ea"/>
              </a:rPr>
              <a:t>언제 워크 </a:t>
            </a:r>
            <a:r>
              <a:rPr lang="ko-KR" altLang="en-US" dirty="0" err="1" smtClean="0">
                <a:latin typeface="+mn-ea"/>
              </a:rPr>
              <a:t>플로우를</a:t>
            </a:r>
            <a:r>
              <a:rPr lang="ko-KR" altLang="en-US" dirty="0" smtClean="0">
                <a:latin typeface="+mn-ea"/>
              </a:rPr>
              <a:t> 시작할지</a:t>
            </a:r>
            <a:r>
              <a:rPr lang="ko-KR" altLang="en-US" dirty="0" smtClean="0">
                <a:latin typeface="+mn-ea"/>
              </a:rPr>
              <a:t>를 결정하는 특별한 </a:t>
            </a:r>
            <a:r>
              <a:rPr lang="ko-KR" altLang="en-US" dirty="0" err="1" smtClean="0">
                <a:latin typeface="+mn-ea"/>
              </a:rPr>
              <a:t>노드</a:t>
            </a:r>
            <a:endParaRPr lang="en-US" altLang="ko-KR" dirty="0" smtClean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dirty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예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) 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매일 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9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시 수행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kumimoji="0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슬랙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메시지가 올 때 수행 등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 err="1" smtClean="0">
                <a:latin typeface="+mn-ea"/>
              </a:rPr>
              <a:t>워크플로우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err="1" smtClean="0">
                <a:latin typeface="+mn-ea"/>
              </a:rPr>
              <a:t>트리거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err="1" smtClean="0">
                <a:latin typeface="+mn-ea"/>
              </a:rPr>
              <a:t>개이상</a:t>
            </a:r>
            <a:r>
              <a:rPr lang="ko-KR" altLang="en-US" dirty="0" smtClean="0">
                <a:latin typeface="+mn-ea"/>
              </a:rPr>
              <a:t>  </a:t>
            </a:r>
            <a:r>
              <a:rPr lang="en-US" altLang="ko-KR" dirty="0" smtClean="0">
                <a:latin typeface="+mn-ea"/>
              </a:rPr>
              <a:t>+ </a:t>
            </a:r>
            <a:r>
              <a:rPr lang="ko-KR" altLang="en-US" dirty="0" smtClean="0">
                <a:latin typeface="+mn-ea"/>
              </a:rPr>
              <a:t>여러 </a:t>
            </a:r>
            <a:r>
              <a:rPr lang="ko-KR" altLang="en-US" dirty="0" err="1" smtClean="0">
                <a:latin typeface="+mn-ea"/>
              </a:rPr>
              <a:t>노드가</a:t>
            </a:r>
            <a:r>
              <a:rPr lang="ko-KR" altLang="en-US" dirty="0" smtClean="0">
                <a:latin typeface="+mn-ea"/>
              </a:rPr>
              <a:t> 연결된 자동화 시나리오</a:t>
            </a:r>
            <a:endParaRPr lang="en-US" altLang="ko-KR" dirty="0" smtClean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dirty="0" err="1" smtClean="0">
                <a:latin typeface="+mn-ea"/>
              </a:rPr>
              <a:t>WebHook</a:t>
            </a:r>
            <a:r>
              <a:rPr lang="en-US" altLang="ko-KR" dirty="0" smtClean="0">
                <a:latin typeface="+mn-ea"/>
              </a:rPr>
              <a:t> : </a:t>
            </a:r>
            <a:r>
              <a:rPr lang="ko-KR" altLang="en-US" dirty="0" smtClean="0">
                <a:latin typeface="+mn-ea"/>
              </a:rPr>
              <a:t>한 시스템에서 특정 이벤트 발생 시 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미리 정의된 </a:t>
            </a:r>
            <a:r>
              <a:rPr lang="en-US" altLang="ko-KR" dirty="0" smtClean="0">
                <a:latin typeface="+mn-ea"/>
              </a:rPr>
              <a:t>URL</a:t>
            </a:r>
            <a:r>
              <a:rPr lang="ko-KR" altLang="en-US" dirty="0" smtClean="0">
                <a:latin typeface="+mn-ea"/>
              </a:rPr>
              <a:t>로 실시간 알림</a:t>
            </a:r>
            <a:r>
              <a:rPr lang="en-US" altLang="ko-KR" dirty="0" smtClean="0">
                <a:latin typeface="+mn-ea"/>
              </a:rPr>
              <a:t>(HTTP </a:t>
            </a:r>
            <a:r>
              <a:rPr lang="ko-KR" altLang="en-US" dirty="0" smtClean="0">
                <a:latin typeface="+mn-ea"/>
              </a:rPr>
              <a:t>요청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을 보내는 자동화된 방식</a:t>
            </a:r>
            <a:endParaRPr lang="en-US" altLang="ko-KR" dirty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 smtClean="0">
                <a:latin typeface="+mn-ea"/>
              </a:rPr>
              <a:t>자체 </a:t>
            </a:r>
            <a:r>
              <a:rPr lang="ko-KR" altLang="en-US" dirty="0" err="1" smtClean="0">
                <a:latin typeface="+mn-ea"/>
              </a:rPr>
              <a:t>호스팅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외부업체의 서버를 </a:t>
            </a:r>
            <a:r>
              <a:rPr lang="ko-KR" altLang="en-US" dirty="0" err="1" smtClean="0">
                <a:latin typeface="+mn-ea"/>
              </a:rPr>
              <a:t>비렬</a:t>
            </a:r>
            <a:r>
              <a:rPr lang="ko-KR" altLang="en-US" dirty="0" smtClean="0">
                <a:latin typeface="+mn-ea"/>
              </a:rPr>
              <a:t> 쓰는 대신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개인이나 조직이 직접 서버를 구축하고 운영하는 방식</a:t>
            </a:r>
            <a:endParaRPr kumimoji="0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8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주요 기능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2" descr="https://blog.kakaocdn.net/dna/ck8OOK/btsNkmVN1tm/AAAAAAAAAAAAAAAAAAAAAMN0Itdj1MpX2mLVpAZyIH3m8WSGQUv8DaVCpWnGSZie/img.png?credential=yqXZFxpELC7KVnFOS48ylbz2pIh7yKj8&amp;expires=1761922799&amp;allow_ip=&amp;allow_referer=&amp;signature=jzDnBKfPRS5%2FSE%2B%2BMxX9QgPK%2BPI%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06" y="1306285"/>
            <a:ext cx="6760248" cy="495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8872" y="1191261"/>
            <a:ext cx="4779334" cy="537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400" dirty="0" err="1" smtClean="0"/>
              <a:t>오픈소스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기반 무료 사용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완전한 </a:t>
            </a:r>
            <a:r>
              <a:rPr lang="ko-KR" altLang="en-US" sz="1400" b="1" dirty="0" err="1"/>
              <a:t>오픈소스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GitHub</a:t>
            </a:r>
            <a:r>
              <a:rPr lang="ko-KR" altLang="en-US" sz="1400" dirty="0"/>
              <a:t>에서 소스 코드를 확인하고</a:t>
            </a:r>
            <a:r>
              <a:rPr lang="en-US" altLang="ko-KR" sz="1400" dirty="0"/>
              <a:t>, </a:t>
            </a:r>
            <a:r>
              <a:rPr lang="ko-KR" altLang="en-US" sz="1400" dirty="0"/>
              <a:t>필요에 따라 수정하여 </a:t>
            </a:r>
            <a:r>
              <a:rPr lang="ko-KR" altLang="en-US" sz="1400" dirty="0" smtClean="0"/>
              <a:t>사용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자체 </a:t>
            </a:r>
            <a:r>
              <a:rPr lang="ko-KR" altLang="en-US" sz="1400" b="1" dirty="0" err="1"/>
              <a:t>호스팅</a:t>
            </a:r>
            <a:r>
              <a:rPr lang="ko-KR" altLang="en-US" sz="1400" b="1" dirty="0"/>
              <a:t> 가능</a:t>
            </a:r>
            <a:r>
              <a:rPr lang="en-US" altLang="ko-KR" sz="1400" dirty="0"/>
              <a:t>: n8n</a:t>
            </a:r>
            <a:r>
              <a:rPr lang="ko-KR" altLang="en-US" sz="1400" dirty="0"/>
              <a:t>을 자신의 서버에 설치하여 보안과 </a:t>
            </a:r>
            <a:r>
              <a:rPr lang="ko-KR" altLang="en-US" sz="1400" dirty="0" smtClean="0"/>
              <a:t>데이터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직접 관리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lnSpc>
                <a:spcPct val="250000"/>
              </a:lnSpc>
              <a:buFont typeface="+mj-lt"/>
              <a:buAutoNum type="arabicPeriod" startAt="2"/>
            </a:pPr>
            <a:r>
              <a:rPr lang="ko-KR" altLang="en-US" sz="1400" dirty="0" smtClean="0"/>
              <a:t>다양한 </a:t>
            </a:r>
            <a:r>
              <a:rPr lang="ko-KR" altLang="en-US" sz="1400" dirty="0"/>
              <a:t>서비스 </a:t>
            </a:r>
            <a:r>
              <a:rPr lang="ko-KR" altLang="en-US" sz="1400" dirty="0" smtClean="0"/>
              <a:t>연결</a:t>
            </a: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400</a:t>
            </a:r>
            <a:r>
              <a:rPr lang="ko-KR" altLang="en-US" sz="1400" b="1" dirty="0"/>
              <a:t>개 이상의 </a:t>
            </a:r>
            <a:r>
              <a:rPr lang="ko-KR" altLang="en-US" sz="1400" b="1" dirty="0" err="1"/>
              <a:t>노드</a:t>
            </a:r>
            <a:r>
              <a:rPr lang="ko-KR" altLang="en-US" sz="1400" b="1" dirty="0"/>
              <a:t> 지원</a:t>
            </a:r>
            <a:r>
              <a:rPr lang="en-US" altLang="ko-KR" sz="1400" dirty="0"/>
              <a:t>: Slack, Notion, Google Sheets, Telegram </a:t>
            </a:r>
            <a:r>
              <a:rPr lang="ko-KR" altLang="en-US" sz="1400" dirty="0"/>
              <a:t>등 다양한 </a:t>
            </a:r>
            <a:r>
              <a:rPr lang="ko-KR" altLang="en-US" sz="1400" dirty="0" err="1"/>
              <a:t>앱과</a:t>
            </a:r>
            <a:r>
              <a:rPr lang="ko-KR" altLang="en-US" sz="1400" dirty="0"/>
              <a:t> </a:t>
            </a:r>
            <a:r>
              <a:rPr lang="en-US" altLang="ko-KR" sz="1400" dirty="0"/>
              <a:t>API</a:t>
            </a:r>
            <a:r>
              <a:rPr lang="ko-KR" altLang="en-US" sz="1400" dirty="0"/>
              <a:t>를 </a:t>
            </a:r>
            <a:r>
              <a:rPr lang="ko-KR" altLang="en-US" sz="1400" dirty="0" smtClean="0"/>
              <a:t>연결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HTTP </a:t>
            </a:r>
            <a:r>
              <a:rPr lang="ko-KR" altLang="en-US" sz="1400" b="1" dirty="0"/>
              <a:t>요청 </a:t>
            </a:r>
            <a:r>
              <a:rPr lang="ko-KR" altLang="en-US" sz="1400" b="1" dirty="0" err="1"/>
              <a:t>노드</a:t>
            </a:r>
            <a:r>
              <a:rPr lang="en-US" altLang="ko-KR" sz="1400" dirty="0"/>
              <a:t>: </a:t>
            </a:r>
            <a:r>
              <a:rPr lang="ko-KR" altLang="en-US" sz="1400" dirty="0"/>
              <a:t>사전에 통합되지 않은 서비스도 </a:t>
            </a:r>
            <a:r>
              <a:rPr lang="en-US" altLang="ko-KR" sz="1400" dirty="0"/>
              <a:t>HTTP </a:t>
            </a:r>
            <a:r>
              <a:rPr lang="ko-KR" altLang="en-US" sz="1400" dirty="0"/>
              <a:t>요청을 통해 연결 </a:t>
            </a:r>
            <a:r>
              <a:rPr lang="ko-KR" altLang="en-US" sz="1400" dirty="0" smtClean="0"/>
              <a:t>가능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lnSpc>
                <a:spcPct val="250000"/>
              </a:lnSpc>
              <a:buFont typeface="+mj-lt"/>
              <a:buAutoNum type="arabicPeriod" startAt="3"/>
            </a:pPr>
            <a:r>
              <a:rPr lang="ko-KR" altLang="en-US" sz="1400" dirty="0" smtClean="0"/>
              <a:t>조건부 </a:t>
            </a:r>
            <a:r>
              <a:rPr lang="ko-KR" altLang="en-US" sz="1400" dirty="0"/>
              <a:t>자동화 설정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조건문</a:t>
            </a:r>
            <a:r>
              <a:rPr lang="ko-KR" altLang="en-US" sz="1400" b="1" dirty="0"/>
              <a:t> 사용</a:t>
            </a:r>
            <a:r>
              <a:rPr lang="en-US" altLang="ko-KR" sz="1400" dirty="0"/>
              <a:t>: IF, SWITCH </a:t>
            </a:r>
            <a:r>
              <a:rPr lang="ko-KR" altLang="en-US" sz="1400" dirty="0"/>
              <a:t>등의 </a:t>
            </a:r>
            <a:r>
              <a:rPr lang="ko-KR" altLang="en-US" sz="1400" dirty="0" err="1"/>
              <a:t>노드를</a:t>
            </a:r>
            <a:r>
              <a:rPr lang="ko-KR" altLang="en-US" sz="1400" dirty="0"/>
              <a:t> 사용하여 조건에 따라 다른 작업을 </a:t>
            </a:r>
            <a:r>
              <a:rPr lang="ko-KR" altLang="en-US" sz="1400" dirty="0" smtClean="0"/>
              <a:t>수행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루프 및 병합 기능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데이터를 반복 처리하거나 여러 데이터를 병합하는 등의 복잡한 작업도 쉽게 </a:t>
            </a:r>
            <a:r>
              <a:rPr lang="ko-KR" altLang="en-US" sz="1400" dirty="0" smtClean="0"/>
              <a:t>구현</a:t>
            </a: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26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장점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2" descr="https://blog.kakaocdn.net/dna/ck8OOK/btsNkmVN1tm/AAAAAAAAAAAAAAAAAAAAAMN0Itdj1MpX2mLVpAZyIH3m8WSGQUv8DaVCpWnGSZie/img.png?credential=yqXZFxpELC7KVnFOS48ylbz2pIh7yKj8&amp;expires=1761922799&amp;allow_ip=&amp;allow_referer=&amp;signature=jzDnBKfPRS5%2FSE%2B%2BMxX9QgPK%2BPI%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06" y="1306285"/>
            <a:ext cx="6760248" cy="495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8872" y="1999174"/>
            <a:ext cx="4779334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400" dirty="0" smtClean="0"/>
              <a:t>직관적인 인터페이스</a:t>
            </a: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드래그 앤 </a:t>
            </a:r>
            <a:r>
              <a:rPr lang="ko-KR" altLang="en-US" sz="1400" b="1" dirty="0" err="1" smtClean="0"/>
              <a:t>드롭</a:t>
            </a:r>
            <a:r>
              <a:rPr lang="ko-KR" altLang="en-US" sz="1400" b="1" dirty="0" smtClean="0"/>
              <a:t> 방식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시각적인 인터페이스를 통해 </a:t>
            </a:r>
            <a:r>
              <a:rPr lang="ko-KR" altLang="en-US" sz="1400" dirty="0" err="1" smtClean="0"/>
              <a:t>워크플로우를</a:t>
            </a:r>
            <a:r>
              <a:rPr lang="ko-KR" altLang="en-US" sz="1400" dirty="0" smtClean="0"/>
              <a:t> 쉽게 구성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실시간 디버깅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각 </a:t>
            </a:r>
            <a:r>
              <a:rPr lang="ko-KR" altLang="en-US" sz="1400" dirty="0" err="1" smtClean="0"/>
              <a:t>노드의</a:t>
            </a:r>
            <a:r>
              <a:rPr lang="ko-KR" altLang="en-US" sz="1400" dirty="0" smtClean="0"/>
              <a:t> 실행 결과를 바로 확인하고 문제를 빠르게 수정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lnSpc>
                <a:spcPct val="250000"/>
              </a:lnSpc>
              <a:buFont typeface="+mj-lt"/>
              <a:buAutoNum type="arabicPeriod" startAt="2"/>
            </a:pPr>
            <a:r>
              <a:rPr lang="ko-KR" altLang="en-US" sz="1400" dirty="0" smtClean="0"/>
              <a:t>확장성과 자유도</a:t>
            </a: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/>
              <a:t>커스텀</a:t>
            </a:r>
            <a:r>
              <a:rPr lang="ko-KR" altLang="en-US" sz="1400" b="1" dirty="0" smtClean="0"/>
              <a:t> 코드 삽입 </a:t>
            </a:r>
            <a:r>
              <a:rPr lang="en-US" altLang="ko-KR" sz="1400" b="1" dirty="0" smtClean="0"/>
              <a:t>: </a:t>
            </a:r>
            <a:r>
              <a:rPr lang="en-US" altLang="ko-KR" sz="1400" dirty="0" smtClean="0"/>
              <a:t>JavaScript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Python </a:t>
            </a:r>
            <a:r>
              <a:rPr lang="ko-KR" altLang="en-US" sz="1400" dirty="0" smtClean="0"/>
              <a:t>코드를 삽입하여 복잡한 </a:t>
            </a:r>
            <a:r>
              <a:rPr lang="ko-KR" altLang="en-US" sz="1400" dirty="0" err="1" smtClean="0"/>
              <a:t>로직을</a:t>
            </a:r>
            <a:r>
              <a:rPr lang="ko-KR" altLang="en-US" sz="1400" dirty="0" smtClean="0"/>
              <a:t> 구현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/>
              <a:t>커스텀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노드</a:t>
            </a:r>
            <a:r>
              <a:rPr lang="ko-KR" altLang="en-US" sz="1400" b="1" dirty="0" smtClean="0"/>
              <a:t> 개발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필요에 따라 새로운 </a:t>
            </a:r>
            <a:r>
              <a:rPr lang="ko-KR" altLang="en-US" sz="1400" dirty="0" err="1" smtClean="0"/>
              <a:t>노드를</a:t>
            </a:r>
            <a:r>
              <a:rPr lang="ko-KR" altLang="en-US" sz="1400" dirty="0" smtClean="0"/>
              <a:t> 개발하여 기능을 확장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380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기본 구성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Trigger(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시작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859" y="1789612"/>
            <a:ext cx="5406141" cy="43855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4500" y="237548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n8n </a:t>
            </a:r>
            <a:r>
              <a:rPr lang="ko-KR" altLang="en-US" dirty="0" err="1">
                <a:latin typeface="+mn-ea"/>
              </a:rPr>
              <a:t>트리거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노드는</a:t>
            </a:r>
            <a:r>
              <a:rPr lang="ko-KR" altLang="en-US" dirty="0">
                <a:latin typeface="+mn-ea"/>
              </a:rPr>
              <a:t> </a:t>
            </a:r>
            <a:r>
              <a:rPr lang="ko-KR" altLang="en-US" dirty="0" err="1">
                <a:latin typeface="+mn-ea"/>
              </a:rPr>
              <a:t>워크플로우의</a:t>
            </a:r>
            <a:r>
              <a:rPr lang="ko-KR" altLang="en-US" dirty="0">
                <a:latin typeface="+mn-ea"/>
              </a:rPr>
              <a:t> 시작점으로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특정 이벤트 발생 시 </a:t>
            </a:r>
            <a:r>
              <a:rPr lang="ko-KR" altLang="en-US" dirty="0" err="1">
                <a:latin typeface="+mn-ea"/>
              </a:rPr>
              <a:t>워크플로우를</a:t>
            </a:r>
            <a:r>
              <a:rPr lang="ko-KR" altLang="en-US" dirty="0">
                <a:latin typeface="+mn-ea"/>
              </a:rPr>
              <a:t> 자동으로 </a:t>
            </a:r>
            <a:r>
              <a:rPr lang="ko-KR" altLang="en-US" dirty="0" smtClean="0">
                <a:latin typeface="+mn-ea"/>
              </a:rPr>
              <a:t>실행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수동으로 </a:t>
            </a:r>
            <a:r>
              <a:rPr lang="ko-KR" altLang="en-US" dirty="0">
                <a:latin typeface="+mn-ea"/>
              </a:rPr>
              <a:t>실행하거나</a:t>
            </a:r>
            <a:r>
              <a:rPr lang="en-US" altLang="ko-KR" dirty="0">
                <a:latin typeface="+mn-ea"/>
              </a:rPr>
              <a:t>(Manual Trigger), </a:t>
            </a:r>
            <a:r>
              <a:rPr lang="ko-KR" altLang="en-US" dirty="0">
                <a:latin typeface="+mn-ea"/>
              </a:rPr>
              <a:t>정해진 시간에 </a:t>
            </a:r>
            <a:r>
              <a:rPr lang="ko-KR" altLang="en-US" dirty="0" err="1">
                <a:latin typeface="+mn-ea"/>
              </a:rPr>
              <a:t>워크플로우를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실행하고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웹훅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Webhook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통해 외부 시스템의 데이터에 </a:t>
            </a:r>
            <a:r>
              <a:rPr lang="ko-KR" altLang="en-US" dirty="0" smtClean="0">
                <a:latin typeface="+mn-ea"/>
              </a:rPr>
              <a:t>반응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앱</a:t>
            </a:r>
            <a:r>
              <a:rPr lang="ko-KR" altLang="en-US" dirty="0">
                <a:latin typeface="+mn-ea"/>
              </a:rPr>
              <a:t> 내 이벤트에 반응하는</a:t>
            </a:r>
            <a:r>
              <a:rPr lang="en-US" altLang="ko-KR" dirty="0">
                <a:latin typeface="+mn-ea"/>
              </a:rPr>
              <a:t>(In-app Trigger) </a:t>
            </a:r>
            <a:r>
              <a:rPr lang="ko-KR" altLang="en-US" dirty="0">
                <a:latin typeface="+mn-ea"/>
              </a:rPr>
              <a:t>등 다양한 종류가 </a:t>
            </a:r>
            <a:r>
              <a:rPr lang="ko-KR" altLang="en-US" dirty="0" smtClean="0">
                <a:latin typeface="+mn-ea"/>
              </a:rPr>
              <a:t>있음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29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Action(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수행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기본 구성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485"/>
          <a:stretch/>
        </p:blipFill>
        <p:spPr>
          <a:xfrm>
            <a:off x="5081451" y="1864026"/>
            <a:ext cx="6746771" cy="46562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4501" y="2375489"/>
            <a:ext cx="43765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n8n </a:t>
            </a:r>
            <a:r>
              <a:rPr lang="en-US" altLang="ko-KR" dirty="0" smtClean="0">
                <a:latin typeface="+mn-ea"/>
              </a:rPr>
              <a:t>Action </a:t>
            </a:r>
            <a:r>
              <a:rPr lang="ko-KR" altLang="en-US" dirty="0" err="1" smtClean="0">
                <a:latin typeface="+mn-ea"/>
              </a:rPr>
              <a:t>노드는</a:t>
            </a:r>
            <a:r>
              <a:rPr lang="ko-KR" altLang="en-US" dirty="0">
                <a:latin typeface="+mn-ea"/>
              </a:rPr>
              <a:t> </a:t>
            </a:r>
            <a:r>
              <a:rPr lang="ko-KR" altLang="en-US" dirty="0" err="1">
                <a:latin typeface="+mn-ea"/>
              </a:rPr>
              <a:t>워크플로우의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내에서 실제 작업을 수행하는 </a:t>
            </a:r>
            <a:r>
              <a:rPr lang="ko-KR" altLang="en-US" dirty="0" err="1" smtClean="0">
                <a:latin typeface="+mn-ea"/>
              </a:rPr>
              <a:t>노드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데이터를 처리 및 가공하거나 외부 서비스를 연동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조건부 </a:t>
            </a:r>
            <a:r>
              <a:rPr lang="ko-KR" altLang="en-US" dirty="0" err="1" smtClean="0">
                <a:latin typeface="+mn-ea"/>
              </a:rPr>
              <a:t>로직을</a:t>
            </a:r>
            <a:r>
              <a:rPr lang="ko-KR" altLang="en-US" dirty="0" smtClean="0">
                <a:latin typeface="+mn-ea"/>
              </a:rPr>
              <a:t> 실행 등 </a:t>
            </a:r>
            <a:r>
              <a:rPr lang="en-US" altLang="ko-KR" dirty="0" smtClean="0">
                <a:latin typeface="+mn-ea"/>
              </a:rPr>
              <a:t>N8N</a:t>
            </a:r>
            <a:r>
              <a:rPr lang="ko-KR" altLang="en-US" dirty="0" smtClean="0">
                <a:latin typeface="+mn-ea"/>
              </a:rPr>
              <a:t>에서 다양한 기능을 수행하는 </a:t>
            </a:r>
            <a:r>
              <a:rPr lang="en-US" altLang="ko-KR" dirty="0" smtClean="0">
                <a:latin typeface="+mn-ea"/>
              </a:rPr>
              <a:t>Action </a:t>
            </a:r>
            <a:r>
              <a:rPr lang="ko-KR" altLang="en-US" dirty="0" err="1" smtClean="0">
                <a:latin typeface="+mn-ea"/>
              </a:rPr>
              <a:t>노드가</a:t>
            </a:r>
            <a:r>
              <a:rPr lang="ko-KR" altLang="en-US" dirty="0" smtClean="0">
                <a:latin typeface="+mn-ea"/>
              </a:rPr>
              <a:t> 존재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928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output(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결과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기본 구성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4501" y="2375489"/>
            <a:ext cx="43765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n8n </a:t>
            </a:r>
            <a:r>
              <a:rPr lang="en-US" altLang="ko-KR" dirty="0" smtClean="0">
                <a:latin typeface="+mn-ea"/>
              </a:rPr>
              <a:t>output</a:t>
            </a:r>
            <a:r>
              <a:rPr lang="ko-KR" altLang="en-US" dirty="0" smtClean="0">
                <a:latin typeface="+mn-ea"/>
              </a:rPr>
              <a:t>에 관련된 단일 </a:t>
            </a:r>
            <a:r>
              <a:rPr lang="ko-KR" altLang="en-US" dirty="0" err="1" smtClean="0">
                <a:latin typeface="+mn-ea"/>
              </a:rPr>
              <a:t>노드는</a:t>
            </a:r>
            <a:r>
              <a:rPr lang="ko-KR" altLang="en-US" dirty="0" smtClean="0">
                <a:latin typeface="+mn-ea"/>
              </a:rPr>
              <a:t> 없지만 각 </a:t>
            </a:r>
            <a:r>
              <a:rPr lang="ko-KR" altLang="en-US" dirty="0" err="1" smtClean="0">
                <a:latin typeface="+mn-ea"/>
              </a:rPr>
              <a:t>노드가</a:t>
            </a:r>
            <a:r>
              <a:rPr lang="ko-KR" altLang="en-US" dirty="0" smtClean="0">
                <a:latin typeface="+mn-ea"/>
              </a:rPr>
              <a:t> 자체적으로 데이터 처리 후 결과를 전달하는 방식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n-ea"/>
              </a:rPr>
              <a:t>워크플로우의</a:t>
            </a:r>
            <a:r>
              <a:rPr lang="ko-KR" altLang="en-US" dirty="0" smtClean="0">
                <a:latin typeface="+mn-ea"/>
              </a:rPr>
              <a:t> 결과를 </a:t>
            </a:r>
            <a:r>
              <a:rPr lang="en-US" altLang="ko-KR" dirty="0" smtClean="0">
                <a:latin typeface="+mn-ea"/>
              </a:rPr>
              <a:t>HTTP</a:t>
            </a:r>
            <a:r>
              <a:rPr lang="ko-KR" altLang="en-US" dirty="0" smtClean="0">
                <a:latin typeface="+mn-ea"/>
              </a:rPr>
              <a:t>응답으로 전달하려면 </a:t>
            </a:r>
            <a:r>
              <a:rPr lang="en-US" altLang="ko-KR" dirty="0" smtClean="0">
                <a:latin typeface="+mn-ea"/>
              </a:rPr>
              <a:t>Respond to </a:t>
            </a:r>
            <a:r>
              <a:rPr lang="en-US" altLang="ko-KR" dirty="0" err="1" smtClean="0">
                <a:latin typeface="+mn-ea"/>
              </a:rPr>
              <a:t>Webhook</a:t>
            </a:r>
            <a:r>
              <a:rPr lang="ko-KR" altLang="en-US" dirty="0" err="1" smtClean="0">
                <a:latin typeface="+mn-ea"/>
              </a:rPr>
              <a:t>노드</a:t>
            </a:r>
            <a:r>
              <a:rPr lang="ko-KR" altLang="en-US" dirty="0" smtClean="0">
                <a:latin typeface="+mn-ea"/>
              </a:rPr>
              <a:t> 사용 등 각 </a:t>
            </a:r>
            <a:r>
              <a:rPr lang="ko-KR" altLang="en-US" dirty="0" err="1" smtClean="0">
                <a:latin typeface="+mn-ea"/>
              </a:rPr>
              <a:t>노드의</a:t>
            </a:r>
            <a:r>
              <a:rPr lang="ko-KR" altLang="en-US" dirty="0" smtClean="0">
                <a:latin typeface="+mn-ea"/>
              </a:rPr>
              <a:t> 최종 처리 역할을 함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494" y="1314789"/>
            <a:ext cx="6505614" cy="47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업무 자동화 활용 사례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(1/3)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74" name="Picture 2" descr="n8n과 OpenAI로 이메일 분류 자동화하기 | InfoGrab, DevOps 전문 기술 기업 | 인포그랩 | GitLab기반  DevSecOps 구축,컨설팅,교육,기술지원 서비스 제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668" y="1899202"/>
            <a:ext cx="5734877" cy="43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0221" y="1899202"/>
            <a:ext cx="43765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Gmail</a:t>
            </a:r>
            <a:r>
              <a:rPr lang="ko-KR" altLang="en-US" dirty="0"/>
              <a:t>로 유입되는 고객 문의 메일의 내용을 </a:t>
            </a:r>
            <a:r>
              <a:rPr lang="en-US" altLang="ko-KR" dirty="0"/>
              <a:t>n8n</a:t>
            </a:r>
            <a:r>
              <a:rPr lang="ko-KR" altLang="en-US" dirty="0"/>
              <a:t>의 </a:t>
            </a:r>
            <a:r>
              <a:rPr lang="en-US" altLang="ko-KR" dirty="0"/>
              <a:t>AI </a:t>
            </a:r>
            <a:r>
              <a:rPr lang="ko-KR" altLang="en-US" dirty="0" err="1"/>
              <a:t>노드가</a:t>
            </a:r>
            <a:r>
              <a:rPr lang="ko-KR" altLang="en-US" dirty="0"/>
              <a:t> 분석하여 ‘견적 문의’</a:t>
            </a:r>
            <a:r>
              <a:rPr lang="en-US" altLang="ko-KR" dirty="0"/>
              <a:t>, ‘</a:t>
            </a:r>
            <a:r>
              <a:rPr lang="ko-KR" altLang="en-US" dirty="0"/>
              <a:t>기술 지원’</a:t>
            </a:r>
            <a:r>
              <a:rPr lang="en-US" altLang="ko-KR" dirty="0"/>
              <a:t>, ‘</a:t>
            </a:r>
            <a:r>
              <a:rPr lang="ko-KR" altLang="en-US" dirty="0"/>
              <a:t>단순 문의’로 자동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이후 </a:t>
            </a:r>
            <a:r>
              <a:rPr lang="en-US" altLang="ko-KR" dirty="0"/>
              <a:t>Notion </a:t>
            </a:r>
            <a:r>
              <a:rPr lang="ko-KR" altLang="en-US" dirty="0"/>
              <a:t>데이터베이스에 유형별로 정리한 후</a:t>
            </a:r>
            <a:r>
              <a:rPr lang="en-US" altLang="ko-KR" dirty="0"/>
              <a:t>, </a:t>
            </a:r>
            <a:r>
              <a:rPr lang="ko-KR" altLang="en-US" dirty="0"/>
              <a:t>담당자에게 </a:t>
            </a:r>
            <a:r>
              <a:rPr lang="en-US" altLang="ko-KR" dirty="0"/>
              <a:t>Slack</a:t>
            </a:r>
            <a:r>
              <a:rPr lang="ko-KR" altLang="en-US" dirty="0"/>
              <a:t>으로 “신규 기술 지원 문의 접수</a:t>
            </a:r>
            <a:r>
              <a:rPr lang="en-US" altLang="ko-KR" dirty="0"/>
              <a:t>!”</a:t>
            </a:r>
            <a:r>
              <a:rPr lang="ko-KR" altLang="en-US" dirty="0"/>
              <a:t>와 같은 즉시 </a:t>
            </a:r>
            <a:r>
              <a:rPr lang="ko-KR" altLang="en-US" dirty="0" smtClean="0"/>
              <a:t>알림 전송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이를 </a:t>
            </a:r>
            <a:r>
              <a:rPr lang="ko-KR" altLang="en-US" dirty="0"/>
              <a:t>통해 중</a:t>
            </a:r>
            <a:r>
              <a:rPr lang="ko-KR" altLang="en-US" dirty="0" smtClean="0"/>
              <a:t>요한 </a:t>
            </a:r>
            <a:r>
              <a:rPr lang="ko-KR" altLang="en-US" dirty="0"/>
              <a:t>메일을 놓치지 않고 신속하게 </a:t>
            </a:r>
            <a:r>
              <a:rPr lang="ko-KR" altLang="en-US" dirty="0" smtClean="0"/>
              <a:t>대응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0221" y="5401096"/>
            <a:ext cx="38687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smtClean="0">
                <a:latin typeface="+mn-ea"/>
              </a:rPr>
              <a:t>[</a:t>
            </a:r>
            <a:r>
              <a:rPr lang="ko-KR" altLang="en-US" sz="900" b="1" dirty="0">
                <a:latin typeface="+mn-ea"/>
              </a:rPr>
              <a:t>출처</a:t>
            </a:r>
            <a:r>
              <a:rPr lang="en-US" altLang="ko-KR" sz="900" b="1" dirty="0">
                <a:latin typeface="+mn-ea"/>
              </a:rPr>
              <a:t>]</a:t>
            </a:r>
            <a:r>
              <a:rPr lang="ko-KR" altLang="en-US" sz="900" b="1" dirty="0">
                <a:latin typeface="+mn-ea"/>
              </a:rPr>
              <a:t> </a:t>
            </a:r>
            <a:r>
              <a:rPr lang="en-US" altLang="ko-KR" sz="900" b="1" dirty="0" smtClean="0">
                <a:latin typeface="+mn-ea"/>
              </a:rPr>
              <a:t>n8n </a:t>
            </a:r>
            <a:r>
              <a:rPr lang="ko-KR" altLang="en-US" sz="900" b="1" dirty="0">
                <a:latin typeface="+mn-ea"/>
              </a:rPr>
              <a:t>활용 사례 자동화로 업무 효율 극대화</a:t>
            </a:r>
            <a:r>
              <a:rPr lang="en-US" altLang="ko-KR" sz="900" b="1" dirty="0">
                <a:latin typeface="+mn-ea"/>
              </a:rPr>
              <a:t>|</a:t>
            </a:r>
            <a:r>
              <a:rPr lang="ko-KR" altLang="en-US" sz="900" b="1" dirty="0">
                <a:latin typeface="+mn-ea"/>
              </a:rPr>
              <a:t>작성자 </a:t>
            </a:r>
            <a:r>
              <a:rPr lang="ko-KR" altLang="en-US" sz="900" b="1" dirty="0" smtClean="0">
                <a:latin typeface="+mn-ea"/>
              </a:rPr>
              <a:t>남박사</a:t>
            </a:r>
            <a:endParaRPr lang="ko-KR" altLang="en-US" sz="9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230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n8n 활용 사례 자동화로 업무 효율 극대화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52" y="1528355"/>
            <a:ext cx="5910942" cy="411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업무 자동화 활용 사례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(2/3)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0221" y="1899202"/>
            <a:ext cx="43765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 smtClean="0"/>
              <a:t>지난주에 </a:t>
            </a:r>
            <a:r>
              <a:rPr lang="ko-KR" altLang="en-US" dirty="0"/>
              <a:t>발행된 회사 </a:t>
            </a:r>
            <a:r>
              <a:rPr lang="ko-KR" altLang="en-US" dirty="0" err="1"/>
              <a:t>블로그</a:t>
            </a:r>
            <a:r>
              <a:rPr lang="ko-KR" altLang="en-US" dirty="0"/>
              <a:t> 글과 경쟁사 </a:t>
            </a:r>
            <a:r>
              <a:rPr lang="en-US" altLang="ko-KR" dirty="0"/>
              <a:t>SNS </a:t>
            </a:r>
            <a:r>
              <a:rPr lang="ko-KR" altLang="en-US" dirty="0"/>
              <a:t>포스트의 반응</a:t>
            </a:r>
            <a:r>
              <a:rPr lang="en-US" altLang="ko-KR" dirty="0"/>
              <a:t>(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ko-KR" altLang="en-US" dirty="0"/>
              <a:t> 수</a:t>
            </a:r>
            <a:r>
              <a:rPr lang="en-US" altLang="ko-KR" dirty="0"/>
              <a:t>) </a:t>
            </a:r>
            <a:r>
              <a:rPr lang="ko-KR" altLang="en-US" dirty="0"/>
              <a:t>데이터를 </a:t>
            </a:r>
            <a:r>
              <a:rPr lang="ko-KR" altLang="en-US" dirty="0" smtClean="0"/>
              <a:t>수집</a:t>
            </a:r>
            <a:endParaRPr lang="en-US" altLang="ko-KR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 smtClean="0"/>
              <a:t>수집된 </a:t>
            </a:r>
            <a:r>
              <a:rPr lang="ko-KR" altLang="en-US" dirty="0"/>
              <a:t>데이터는 </a:t>
            </a:r>
            <a:r>
              <a:rPr lang="en-US" altLang="ko-KR" dirty="0"/>
              <a:t>Google Sheets</a:t>
            </a:r>
            <a:r>
              <a:rPr lang="ko-KR" altLang="en-US" dirty="0"/>
              <a:t>에 깔끔하게 취합되고</a:t>
            </a:r>
            <a:r>
              <a:rPr lang="en-US" altLang="ko-KR" dirty="0"/>
              <a:t>, </a:t>
            </a:r>
            <a:r>
              <a:rPr lang="ko-KR" altLang="en-US" dirty="0"/>
              <a:t>이를 바탕으로 ‘주간 </a:t>
            </a:r>
            <a:r>
              <a:rPr lang="ko-KR" altLang="en-US" dirty="0" err="1"/>
              <a:t>소셜</a:t>
            </a:r>
            <a:r>
              <a:rPr lang="ko-KR" altLang="en-US" dirty="0"/>
              <a:t> 미디어 성과 요약’ 리포트를 자동으로 생성해 </a:t>
            </a:r>
            <a:r>
              <a:rPr lang="ko-KR" altLang="en-US" dirty="0" err="1"/>
              <a:t>마케팅팀</a:t>
            </a:r>
            <a:r>
              <a:rPr lang="ko-KR" altLang="en-US" dirty="0"/>
              <a:t> 전체에 </a:t>
            </a:r>
            <a:r>
              <a:rPr lang="ko-KR" altLang="en-US" dirty="0" err="1"/>
              <a:t>이메일로</a:t>
            </a:r>
            <a:r>
              <a:rPr lang="ko-KR" altLang="en-US" dirty="0"/>
              <a:t> </a:t>
            </a:r>
            <a:r>
              <a:rPr lang="ko-KR" altLang="en-US" dirty="0" smtClean="0"/>
              <a:t>발송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0221" y="4878582"/>
            <a:ext cx="38687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smtClean="0">
                <a:latin typeface="+mn-ea"/>
              </a:rPr>
              <a:t>[</a:t>
            </a:r>
            <a:r>
              <a:rPr lang="ko-KR" altLang="en-US" sz="900" b="1" dirty="0">
                <a:latin typeface="+mn-ea"/>
              </a:rPr>
              <a:t>출처</a:t>
            </a:r>
            <a:r>
              <a:rPr lang="en-US" altLang="ko-KR" sz="900" b="1" dirty="0">
                <a:latin typeface="+mn-ea"/>
              </a:rPr>
              <a:t>]</a:t>
            </a:r>
            <a:r>
              <a:rPr lang="ko-KR" altLang="en-US" sz="900" b="1" dirty="0">
                <a:latin typeface="+mn-ea"/>
              </a:rPr>
              <a:t> </a:t>
            </a:r>
            <a:r>
              <a:rPr lang="en-US" altLang="ko-KR" sz="900" b="1" dirty="0" smtClean="0">
                <a:latin typeface="+mn-ea"/>
              </a:rPr>
              <a:t>n8n </a:t>
            </a:r>
            <a:r>
              <a:rPr lang="ko-KR" altLang="en-US" sz="900" b="1" dirty="0">
                <a:latin typeface="+mn-ea"/>
              </a:rPr>
              <a:t>활용 사례 자동화로 업무 효율 극대화</a:t>
            </a:r>
            <a:r>
              <a:rPr lang="en-US" altLang="ko-KR" sz="900" b="1" dirty="0">
                <a:latin typeface="+mn-ea"/>
              </a:rPr>
              <a:t>|</a:t>
            </a:r>
            <a:r>
              <a:rPr lang="ko-KR" altLang="en-US" sz="900" b="1" dirty="0">
                <a:latin typeface="+mn-ea"/>
              </a:rPr>
              <a:t>작성자 </a:t>
            </a:r>
            <a:r>
              <a:rPr lang="ko-KR" altLang="en-US" sz="900" b="1" dirty="0" smtClean="0">
                <a:latin typeface="+mn-ea"/>
              </a:rPr>
              <a:t>남박사</a:t>
            </a:r>
            <a:endParaRPr lang="ko-KR" altLang="en-US" sz="9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64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업무 자동화 활용 사례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(3/3)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220" name="Picture 4" descr="n8n을 이용한 영어문장예시 구글시트로 받아보기(모각ai 따라하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85" y="1612086"/>
            <a:ext cx="6086987" cy="5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0221" y="1899202"/>
            <a:ext cx="43765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 smtClean="0"/>
              <a:t>채용 사이트나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폼으로 접수된 이력서를 자동으로 </a:t>
            </a:r>
            <a:r>
              <a:rPr lang="ko-KR" altLang="en-US" dirty="0" err="1"/>
              <a:t>파싱</a:t>
            </a:r>
            <a:r>
              <a:rPr lang="en-US" altLang="ko-KR" dirty="0"/>
              <a:t>(Parsing)</a:t>
            </a:r>
            <a:r>
              <a:rPr lang="ko-KR" altLang="en-US" dirty="0"/>
              <a:t>하여 지원자의 핵심 역량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사용 가능 언어</a:t>
            </a:r>
            <a:r>
              <a:rPr lang="en-US" altLang="ko-KR" dirty="0"/>
              <a:t>, </a:t>
            </a:r>
            <a:r>
              <a:rPr lang="ko-KR" altLang="en-US" dirty="0"/>
              <a:t>경력 연차</a:t>
            </a:r>
            <a:r>
              <a:rPr lang="en-US" altLang="ko-KR" dirty="0"/>
              <a:t>)</a:t>
            </a:r>
            <a:r>
              <a:rPr lang="ko-KR" altLang="en-US" dirty="0"/>
              <a:t>과 같은 정보를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 smtClean="0"/>
              <a:t>추출된 </a:t>
            </a:r>
            <a:r>
              <a:rPr lang="ko-KR" altLang="en-US" dirty="0"/>
              <a:t>정보는 </a:t>
            </a:r>
            <a:r>
              <a:rPr lang="en-US" altLang="ko-KR" dirty="0"/>
              <a:t>Notion</a:t>
            </a:r>
            <a:r>
              <a:rPr lang="ko-KR" altLang="en-US" dirty="0"/>
              <a:t>의 ‘인재 풀’ 데이터베이스에 체계적으로 저장되고</a:t>
            </a:r>
            <a:r>
              <a:rPr lang="en-US" altLang="ko-KR" dirty="0"/>
              <a:t>, 1</a:t>
            </a:r>
            <a:r>
              <a:rPr lang="ko-KR" altLang="en-US" dirty="0"/>
              <a:t>차 서류 합격 기준을 통과한 지원자에게는 면접 일정 조율을 위한 안내 </a:t>
            </a:r>
            <a:r>
              <a:rPr lang="ko-KR" altLang="en-US" dirty="0" err="1"/>
              <a:t>이메일을</a:t>
            </a:r>
            <a:r>
              <a:rPr lang="ko-KR" altLang="en-US" dirty="0"/>
              <a:t> 자동으로 </a:t>
            </a:r>
            <a:r>
              <a:rPr lang="ko-KR" altLang="en-US" dirty="0" smtClean="0"/>
              <a:t>발송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0221" y="5139839"/>
            <a:ext cx="38687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smtClean="0">
                <a:latin typeface="+mn-ea"/>
              </a:rPr>
              <a:t>[</a:t>
            </a:r>
            <a:r>
              <a:rPr lang="ko-KR" altLang="en-US" sz="900" b="1" dirty="0">
                <a:latin typeface="+mn-ea"/>
              </a:rPr>
              <a:t>출처</a:t>
            </a:r>
            <a:r>
              <a:rPr lang="en-US" altLang="ko-KR" sz="900" b="1" dirty="0">
                <a:latin typeface="+mn-ea"/>
              </a:rPr>
              <a:t>]</a:t>
            </a:r>
            <a:r>
              <a:rPr lang="ko-KR" altLang="en-US" sz="900" b="1" dirty="0">
                <a:latin typeface="+mn-ea"/>
              </a:rPr>
              <a:t> </a:t>
            </a:r>
            <a:r>
              <a:rPr lang="en-US" altLang="ko-KR" sz="900" b="1" dirty="0" smtClean="0">
                <a:latin typeface="+mn-ea"/>
              </a:rPr>
              <a:t>n8n </a:t>
            </a:r>
            <a:r>
              <a:rPr lang="ko-KR" altLang="en-US" sz="900" b="1" dirty="0">
                <a:latin typeface="+mn-ea"/>
              </a:rPr>
              <a:t>활용 사례 자동화로 업무 효율 극대화</a:t>
            </a:r>
            <a:r>
              <a:rPr lang="en-US" altLang="ko-KR" sz="900" b="1" dirty="0">
                <a:latin typeface="+mn-ea"/>
              </a:rPr>
              <a:t>|</a:t>
            </a:r>
            <a:r>
              <a:rPr lang="ko-KR" altLang="en-US" sz="900" b="1" dirty="0">
                <a:latin typeface="+mn-ea"/>
              </a:rPr>
              <a:t>작성자 </a:t>
            </a:r>
            <a:r>
              <a:rPr lang="ko-KR" altLang="en-US" sz="900" b="1" dirty="0" smtClean="0">
                <a:latin typeface="+mn-ea"/>
              </a:rPr>
              <a:t>남박사</a:t>
            </a:r>
            <a:endParaRPr lang="ko-KR" altLang="en-US" sz="9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056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74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21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RAG 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시스템 구축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309" b="9458"/>
          <a:stretch/>
        </p:blipFill>
        <p:spPr>
          <a:xfrm>
            <a:off x="1207594" y="2142308"/>
            <a:ext cx="9882771" cy="4075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75" y="4828729"/>
            <a:ext cx="4016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특정 파일을 업로드</a:t>
            </a:r>
            <a:endParaRPr lang="en-US" altLang="ko-KR" sz="1400" dirty="0" smtClean="0"/>
          </a:p>
          <a:p>
            <a:pPr marL="342900" indent="-342900">
              <a:buFontTx/>
              <a:buAutoNum type="arabicPeriod"/>
            </a:pPr>
            <a:r>
              <a:rPr lang="en-US" altLang="ko-KR" sz="1400" dirty="0"/>
              <a:t>Slack </a:t>
            </a:r>
            <a:r>
              <a:rPr lang="ko-KR" altLang="en-US" sz="1400" dirty="0" err="1" smtClean="0"/>
              <a:t>앱</a:t>
            </a:r>
            <a:r>
              <a:rPr lang="ko-KR" altLang="en-US" sz="1400" dirty="0" smtClean="0"/>
              <a:t> 에서 질문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질문을 </a:t>
            </a:r>
            <a:r>
              <a:rPr lang="en-US" altLang="ko-KR" sz="1400" dirty="0" smtClean="0"/>
              <a:t>AI</a:t>
            </a:r>
            <a:r>
              <a:rPr lang="ko-KR" altLang="en-US" sz="1400" dirty="0" smtClean="0"/>
              <a:t>가 전달 받은 후 답변 준비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답변 준비할 때 </a:t>
            </a:r>
            <a:r>
              <a:rPr lang="en-US" altLang="ko-KR" sz="1400" dirty="0" smtClean="0"/>
              <a:t>Vector DB</a:t>
            </a:r>
            <a:r>
              <a:rPr lang="ko-KR" altLang="en-US" sz="1400" dirty="0" smtClean="0"/>
              <a:t>를 참고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질문에 대한 </a:t>
            </a:r>
            <a:r>
              <a:rPr lang="ko-KR" altLang="en-US" sz="1400" dirty="0" err="1" smtClean="0"/>
              <a:t>유사도를</a:t>
            </a:r>
            <a:r>
              <a:rPr lang="ko-KR" altLang="en-US" sz="1400" dirty="0" smtClean="0"/>
              <a:t> 확인하여 내용 전달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Vector DB</a:t>
            </a:r>
            <a:r>
              <a:rPr lang="ko-KR" altLang="en-US" sz="1400" dirty="0" smtClean="0"/>
              <a:t>를 통해 받은 내용을 참고하여 </a:t>
            </a:r>
            <a:r>
              <a:rPr lang="en-US" altLang="ko-KR" sz="1400" dirty="0" smtClean="0"/>
              <a:t>AI</a:t>
            </a:r>
            <a:r>
              <a:rPr lang="ko-KR" altLang="en-US" sz="1400" dirty="0" smtClean="0"/>
              <a:t>가 답변 전달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Slack </a:t>
            </a:r>
            <a:r>
              <a:rPr lang="ko-KR" altLang="en-US" sz="1400" dirty="0" err="1" smtClean="0"/>
              <a:t>앱</a:t>
            </a:r>
            <a:r>
              <a:rPr lang="ko-KR" altLang="en-US" sz="1400" dirty="0" smtClean="0"/>
              <a:t> 에서 답변 확인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0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1. Load Data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214" y="1450963"/>
            <a:ext cx="1873333" cy="1343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19" y="1183970"/>
            <a:ext cx="5793005" cy="490263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780314" y="1770017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758646" y="3572691"/>
            <a:ext cx="2488474" cy="10580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" y="3977879"/>
            <a:ext cx="4232648" cy="251194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5295980" y="5233851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28192"/>
          <a:stretch/>
        </p:blipFill>
        <p:spPr>
          <a:xfrm>
            <a:off x="783116" y="1770017"/>
            <a:ext cx="2846666" cy="1709253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735293" y="1725702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57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1. Load Data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51" y="2899953"/>
            <a:ext cx="3259039" cy="24246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044" y="2480449"/>
            <a:ext cx="2843651" cy="281307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263818" y="4198377"/>
            <a:ext cx="2215360" cy="2547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596016" y="3806494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49723"/>
          <a:stretch/>
        </p:blipFill>
        <p:spPr>
          <a:xfrm>
            <a:off x="8077708" y="1324903"/>
            <a:ext cx="3893408" cy="512416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396732" y="3811531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55761" y="2823372"/>
            <a:ext cx="2215360" cy="2547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429699" y="3078097"/>
            <a:ext cx="1541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파인콘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설정이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95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1. Load Data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16" y="2484611"/>
            <a:ext cx="5324093" cy="315532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477464" y="2484611"/>
            <a:ext cx="682580" cy="367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203" y="2400898"/>
            <a:ext cx="4222825" cy="366143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167002" y="5272886"/>
            <a:ext cx="3073758" cy="367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1687364"/>
            <a:ext cx="425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https://www.pinecone.io/</a:t>
            </a:r>
            <a:br>
              <a:rPr lang="en-US" altLang="ko-KR" dirty="0" smtClean="0"/>
            </a:br>
            <a:r>
              <a:rPr lang="en-US" altLang="ko-KR" dirty="0" smtClean="0"/>
              <a:t>pinecone </a:t>
            </a:r>
            <a:r>
              <a:rPr lang="ko-KR" altLang="en-US" dirty="0" smtClean="0"/>
              <a:t>사이트 가서 회원가입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1020698" y="366223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7655" y="1297666"/>
            <a:ext cx="3181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키를 일단은 저장</a:t>
            </a:r>
            <a:endParaRPr lang="en-US" altLang="ko-KR" dirty="0" smtClean="0"/>
          </a:p>
          <a:p>
            <a:r>
              <a:rPr lang="ko-KR" altLang="en-US" dirty="0" smtClean="0"/>
              <a:t>저장 못하면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만들어서 다시 저장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98" y="2296370"/>
            <a:ext cx="3732115" cy="3414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954" y="2370913"/>
            <a:ext cx="3695842" cy="3490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1796" y="5861175"/>
            <a:ext cx="606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pcsk_3woFhQ_QTkxRJXqnWCKkUMDZCo22HHGbyH87xWSAEdqdHgDZwbN6hQBimXYA7987tWrDHZ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 flipV="1">
            <a:off x="4128001" y="3487782"/>
            <a:ext cx="275525" cy="2011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017655" y="3650701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71" y="1155130"/>
            <a:ext cx="3255303" cy="222161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508376" y="1392283"/>
            <a:ext cx="501897" cy="367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8281201" y="1370600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1. Load Data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07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1020698" y="366223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04" y="1665506"/>
            <a:ext cx="5338994" cy="305821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516901" y="2588495"/>
            <a:ext cx="867745" cy="367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06" y="2091402"/>
            <a:ext cx="5847627" cy="39308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389043" y="2209577"/>
            <a:ext cx="1688952" cy="14919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285233" y="5213556"/>
            <a:ext cx="1688952" cy="2338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87284" y="5231210"/>
            <a:ext cx="3512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KEY </a:t>
            </a:r>
            <a:r>
              <a:rPr lang="ko-KR" altLang="en-US" dirty="0" smtClean="0"/>
              <a:t>생성 </a:t>
            </a:r>
            <a:r>
              <a:rPr lang="ko-KR" altLang="en-US" dirty="0" err="1" smtClean="0"/>
              <a:t>완료후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Create index</a:t>
            </a:r>
            <a:r>
              <a:rPr lang="ko-KR" altLang="en-US" dirty="0"/>
              <a:t> </a:t>
            </a:r>
            <a:r>
              <a:rPr lang="ko-KR" altLang="en-US" dirty="0" smtClean="0"/>
              <a:t>버튼을 클릭하고 </a:t>
            </a:r>
            <a:r>
              <a:rPr lang="en-US" altLang="ko-KR" dirty="0" smtClean="0"/>
              <a:t>embedding </a:t>
            </a:r>
            <a:br>
              <a:rPr lang="en-US" altLang="ko-KR" dirty="0" smtClean="0"/>
            </a:br>
            <a:r>
              <a:rPr lang="ko-KR" altLang="en-US" dirty="0" smtClean="0"/>
              <a:t>모델설정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71979"/>
          <a:stretch/>
        </p:blipFill>
        <p:spPr>
          <a:xfrm>
            <a:off x="6399236" y="1239614"/>
            <a:ext cx="3979613" cy="851787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931378" y="1665507"/>
            <a:ext cx="3447471" cy="306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1. Load Data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25" y="2521130"/>
            <a:ext cx="3521978" cy="248485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893423" y="3966532"/>
            <a:ext cx="1031966" cy="814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569029" y="3204532"/>
            <a:ext cx="324394" cy="3289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012" y="1416675"/>
            <a:ext cx="3167743" cy="174866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337663" y="1706656"/>
            <a:ext cx="1820092" cy="4291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9819003">
            <a:off x="4491822" y="2851834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023" y="1331772"/>
            <a:ext cx="2207877" cy="191847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8662236" y="1938311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25148" y="2906486"/>
            <a:ext cx="2140751" cy="3437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244634" y="3213326"/>
            <a:ext cx="324394" cy="32897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48394" y="3945171"/>
            <a:ext cx="1045029" cy="835835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570048">
            <a:off x="4375189" y="4861075"/>
            <a:ext cx="391305" cy="70539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389" y="4138748"/>
            <a:ext cx="3153127" cy="170727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608674" y="5136994"/>
            <a:ext cx="1576564" cy="40165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5265" y="3533503"/>
            <a:ext cx="2310634" cy="10915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r="60638"/>
          <a:stretch/>
        </p:blipFill>
        <p:spPr>
          <a:xfrm>
            <a:off x="8814402" y="4791346"/>
            <a:ext cx="2951497" cy="1925264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9455264" y="4338607"/>
            <a:ext cx="2366621" cy="286491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47811" y="6087292"/>
            <a:ext cx="1518088" cy="551664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562653" y="6363124"/>
            <a:ext cx="175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Open API KEY </a:t>
            </a:r>
            <a:r>
              <a:rPr lang="ko-KR" altLang="en-US" sz="1400" dirty="0" smtClean="0"/>
              <a:t>입력</a:t>
            </a:r>
            <a:endParaRPr lang="ko-KR" altLang="en-US" sz="1400" dirty="0"/>
          </a:p>
        </p:txBody>
      </p:sp>
      <p:sp>
        <p:nvSpPr>
          <p:cNvPr id="22" name="오른쪽 화살표 21"/>
          <p:cNvSpPr/>
          <p:nvPr/>
        </p:nvSpPr>
        <p:spPr>
          <a:xfrm>
            <a:off x="8367000" y="4069477"/>
            <a:ext cx="391305" cy="70539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1. Load Data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5" name="오른쪽 화살표 24"/>
          <p:cNvSpPr/>
          <p:nvPr/>
        </p:nvSpPr>
        <p:spPr>
          <a:xfrm rot="5400000">
            <a:off x="10638864" y="4555660"/>
            <a:ext cx="391305" cy="70539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62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59" y="2734907"/>
            <a:ext cx="4772737" cy="2994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4" y="1299935"/>
            <a:ext cx="5288135" cy="5061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1020698" y="366223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776918" y="5495199"/>
            <a:ext cx="664420" cy="2338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33259" y="1777410"/>
            <a:ext cx="582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Cloud provider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aws</a:t>
            </a:r>
            <a:r>
              <a:rPr lang="ko-KR" altLang="en-US" dirty="0" smtClean="0"/>
              <a:t>를 설정하고 </a:t>
            </a:r>
            <a:r>
              <a:rPr lang="en-US" altLang="ko-KR" dirty="0" smtClean="0"/>
              <a:t>create index</a:t>
            </a:r>
            <a:r>
              <a:rPr lang="ko-KR" altLang="en-US" dirty="0" smtClean="0"/>
              <a:t>를 클릭하면 생성 완료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6167186" y="3526604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1. Load Data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507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1. Load Data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59388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16" y="1965959"/>
            <a:ext cx="3628544" cy="324110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7028" y="4566944"/>
            <a:ext cx="1688952" cy="3055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097" y="1345291"/>
            <a:ext cx="5930413" cy="2175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833" y="5848439"/>
            <a:ext cx="40528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pcsk_3woFhQ_QTkxRJXqnWCKkUMDZCo22HHGbyH87xWSAEdqdHgDZwbN6hQBimXYA7987tWrDHZ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7" idx="0"/>
            <a:endCxn id="6" idx="1"/>
          </p:cNvCxnSpPr>
          <p:nvPr/>
        </p:nvCxnSpPr>
        <p:spPr>
          <a:xfrm flipV="1">
            <a:off x="2385247" y="2432866"/>
            <a:ext cx="3453850" cy="341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5391" y="2358378"/>
            <a:ext cx="606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pinecone </a:t>
            </a:r>
            <a:r>
              <a:rPr lang="ko-KR" altLang="en-US" sz="1400" dirty="0" smtClean="0"/>
              <a:t>에서 만든 </a:t>
            </a:r>
            <a:r>
              <a:rPr lang="en-US" altLang="ko-KR" sz="1400" dirty="0" smtClean="0"/>
              <a:t>API KEY </a:t>
            </a:r>
            <a:r>
              <a:rPr lang="ko-KR" altLang="en-US" sz="1400" dirty="0" smtClean="0"/>
              <a:t>입력</a:t>
            </a:r>
            <a:endParaRPr lang="ko-KR" altLang="en-US" sz="1400" dirty="0"/>
          </a:p>
        </p:txBody>
      </p:sp>
      <p:sp>
        <p:nvSpPr>
          <p:cNvPr id="13" name="오른쪽 화살표 12"/>
          <p:cNvSpPr/>
          <p:nvPr/>
        </p:nvSpPr>
        <p:spPr>
          <a:xfrm>
            <a:off x="4651642" y="2080168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905" y="4650377"/>
            <a:ext cx="3432672" cy="204654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8573411" y="5899208"/>
            <a:ext cx="1688952" cy="3055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865511" y="4043724"/>
            <a:ext cx="4052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생성한 </a:t>
            </a:r>
            <a:r>
              <a:rPr lang="en-US" altLang="ko-KR" sz="1400" dirty="0" smtClean="0"/>
              <a:t>API KEY</a:t>
            </a:r>
            <a:r>
              <a:rPr lang="ko-KR" altLang="en-US" sz="1400" dirty="0" smtClean="0"/>
              <a:t>를 입력하면 </a:t>
            </a:r>
            <a:r>
              <a:rPr lang="en-US" altLang="ko-KR" sz="1400" dirty="0" smtClean="0"/>
              <a:t>index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pinecone</a:t>
            </a:r>
            <a:r>
              <a:rPr lang="ko-KR" altLang="en-US" sz="1400" dirty="0" smtClean="0"/>
              <a:t>에서 등록한 </a:t>
            </a:r>
            <a:r>
              <a:rPr lang="en-US" altLang="ko-KR" sz="1400" dirty="0" smtClean="0"/>
              <a:t>index</a:t>
            </a:r>
            <a:r>
              <a:rPr lang="ko-KR" altLang="en-US" sz="1400" dirty="0" smtClean="0"/>
              <a:t>명을 선택</a:t>
            </a:r>
            <a:endParaRPr lang="ko-KR" altLang="en-US" sz="1400" dirty="0"/>
          </a:p>
        </p:txBody>
      </p:sp>
      <p:sp>
        <p:nvSpPr>
          <p:cNvPr id="20" name="오른쪽 화살표 19"/>
          <p:cNvSpPr/>
          <p:nvPr/>
        </p:nvSpPr>
        <p:spPr>
          <a:xfrm rot="5400000">
            <a:off x="8779429" y="3453658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0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9663"/>
          <a:stretch/>
        </p:blipFill>
        <p:spPr>
          <a:xfrm>
            <a:off x="814313" y="1753393"/>
            <a:ext cx="3258005" cy="22634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044" y="1429387"/>
            <a:ext cx="3737950" cy="25290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598"/>
          <a:stretch/>
        </p:blipFill>
        <p:spPr>
          <a:xfrm>
            <a:off x="6983488" y="4317275"/>
            <a:ext cx="3761063" cy="21959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16" y="4127863"/>
            <a:ext cx="3470172" cy="257338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142375" y="2606937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5400000">
            <a:off x="8839575" y="3801409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227082" y="5061857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99008" y="2094226"/>
            <a:ext cx="299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새로운 워크스페이스를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412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87669DE-D401-5A3D-B5B9-D87C9F4BB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46510" y="418107"/>
            <a:ext cx="2676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 무엇인가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6" name="Picture 2" descr="&quot;RAG Framework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65" y="1416608"/>
            <a:ext cx="7160326" cy="421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48875" y="1650862"/>
            <a:ext cx="559045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RAG = Retrieval-Augmented Generation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 smtClean="0">
                <a:latin typeface="+mn-ea"/>
              </a:rPr>
              <a:t>검색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– </a:t>
            </a:r>
            <a:r>
              <a:rPr lang="ko-KR" altLang="en-US" dirty="0" smtClean="0">
                <a:latin typeface="+mn-ea"/>
              </a:rPr>
              <a:t>증강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“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검색해서 근거를 모으고 → 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생성형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AI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가 답한다”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사내 지식을 답변에 반영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출처 제공</a:t>
            </a:r>
          </a:p>
        </p:txBody>
      </p:sp>
    </p:spTree>
    <p:extLst>
      <p:ext uri="{BB962C8B-B14F-4D97-AF65-F5344CB8AC3E}">
        <p14:creationId xmlns:p14="http://schemas.microsoft.com/office/powerpoint/2010/main" val="295854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16" y="2155369"/>
            <a:ext cx="3431987" cy="369060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25932" y="5362302"/>
            <a:ext cx="779418" cy="2261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168" y="2155368"/>
            <a:ext cx="3697954" cy="379982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393577" y="5732881"/>
            <a:ext cx="2161903" cy="2261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528483" y="3647976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03511" y="2564490"/>
            <a:ext cx="299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생성된 워크스페이스에서 새로운 채널을 추가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704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687364"/>
            <a:ext cx="425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https://api.slack.com/apps/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slack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사이트에서 </a:t>
            </a:r>
            <a:r>
              <a:rPr lang="en-US" altLang="ko-KR" dirty="0" smtClean="0"/>
              <a:t>app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7" y="2484609"/>
            <a:ext cx="6951949" cy="36675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598" y="2484609"/>
            <a:ext cx="4343402" cy="292228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286616" y="4475504"/>
            <a:ext cx="1062624" cy="3055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3"/>
            <a:endCxn id="6" idx="1"/>
          </p:cNvCxnSpPr>
          <p:nvPr/>
        </p:nvCxnSpPr>
        <p:spPr>
          <a:xfrm flipV="1">
            <a:off x="5349240" y="3945754"/>
            <a:ext cx="2499358" cy="682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848598" y="4134253"/>
            <a:ext cx="4343402" cy="12726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40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814683" y="1941153"/>
            <a:ext cx="4555693" cy="4407827"/>
            <a:chOff x="6750208" y="1714254"/>
            <a:chExt cx="4555693" cy="44078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0208" y="1714254"/>
              <a:ext cx="4555693" cy="4407827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6944908" y="2582935"/>
              <a:ext cx="4145458" cy="35269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6944908" y="3519107"/>
              <a:ext cx="4145458" cy="35269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0182497" y="5598278"/>
              <a:ext cx="918286" cy="35269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30206" y="2728041"/>
            <a:ext cx="1378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 </a:t>
            </a:r>
            <a:r>
              <a:rPr lang="ko-KR" altLang="en-US" sz="1400" dirty="0" smtClean="0"/>
              <a:t>이름 설정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2583" y="3621847"/>
            <a:ext cx="177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기존에 생성한 </a:t>
            </a:r>
            <a:endParaRPr lang="en-US" altLang="ko-KR" sz="1400" dirty="0" smtClean="0"/>
          </a:p>
          <a:p>
            <a:r>
              <a:rPr lang="ko-KR" altLang="en-US" sz="1400" dirty="0" smtClean="0"/>
              <a:t>워크스페이스 선택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오른쪽 화살표 15"/>
          <p:cNvSpPr/>
          <p:nvPr/>
        </p:nvSpPr>
        <p:spPr>
          <a:xfrm rot="20334389">
            <a:off x="6672531" y="2976029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09" y="1338157"/>
            <a:ext cx="3631657" cy="223337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117" y="4214301"/>
            <a:ext cx="3915321" cy="2465158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7742117" y="6321308"/>
            <a:ext cx="3857700" cy="2231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5400000">
            <a:off x="9307484" y="3665952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58355" y="6001525"/>
            <a:ext cx="1772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FFFF"/>
                </a:solidFill>
              </a:rPr>
              <a:t>App </a:t>
            </a:r>
            <a:r>
              <a:rPr lang="ko-KR" altLang="en-US" sz="1400" dirty="0" smtClean="0">
                <a:solidFill>
                  <a:srgbClr val="FFFFFF"/>
                </a:solidFill>
              </a:rPr>
              <a:t>생성 완료</a:t>
            </a:r>
            <a:endParaRPr lang="ko-KR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52" y="2712996"/>
            <a:ext cx="4651828" cy="286484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544977" y="2800269"/>
            <a:ext cx="870269" cy="2261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138"/>
          <a:stretch/>
        </p:blipFill>
        <p:spPr>
          <a:xfrm>
            <a:off x="7676606" y="1156064"/>
            <a:ext cx="3979249" cy="244275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19534630">
            <a:off x="6315279" y="2962205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809026" y="1694091"/>
            <a:ext cx="446010" cy="2261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986168" y="2913365"/>
            <a:ext cx="446010" cy="2261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606" y="3992285"/>
            <a:ext cx="3863556" cy="272766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5400000">
            <a:off x="9470577" y="3442854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986168" y="6194319"/>
            <a:ext cx="446010" cy="2261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291248" y="1807187"/>
            <a:ext cx="2219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채널에 생성된 </a:t>
            </a:r>
            <a:r>
              <a:rPr lang="en-US" altLang="ko-KR" sz="1400" dirty="0" smtClean="0"/>
              <a:t>app </a:t>
            </a:r>
            <a:r>
              <a:rPr lang="ko-KR" altLang="en-US" sz="1400" dirty="0" smtClean="0"/>
              <a:t>추가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041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100" y="3635272"/>
            <a:ext cx="4182827" cy="30008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06" y="1976593"/>
            <a:ext cx="5138240" cy="315988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24806" y="4800600"/>
            <a:ext cx="973365" cy="2366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761" y="1214956"/>
            <a:ext cx="4124517" cy="2240169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stCxn id="3" idx="3"/>
          </p:cNvCxnSpPr>
          <p:nvPr/>
        </p:nvCxnSpPr>
        <p:spPr>
          <a:xfrm flipV="1">
            <a:off x="1698171" y="1469571"/>
            <a:ext cx="5121590" cy="3449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6836411" y="4487091"/>
            <a:ext cx="4107867" cy="18759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68880" y="5579844"/>
            <a:ext cx="435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Incoming-</a:t>
            </a:r>
            <a:r>
              <a:rPr lang="en-US" altLang="ko-KR" sz="1400" dirty="0" err="1" smtClean="0"/>
              <a:t>webhook</a:t>
            </a:r>
            <a:r>
              <a:rPr lang="ko-KR" altLang="en-US" sz="1400" dirty="0" smtClean="0"/>
              <a:t>을 제외한 </a:t>
            </a:r>
            <a:r>
              <a:rPr lang="en-US" altLang="ko-KR" sz="1400" dirty="0"/>
              <a:t>4</a:t>
            </a:r>
            <a:r>
              <a:rPr lang="ko-KR" altLang="en-US" sz="1400" dirty="0" smtClean="0"/>
              <a:t>개의 </a:t>
            </a:r>
            <a:r>
              <a:rPr lang="en-US" altLang="ko-KR" sz="1400" dirty="0" smtClean="0"/>
              <a:t>Scope </a:t>
            </a:r>
            <a:r>
              <a:rPr lang="ko-KR" altLang="en-US" sz="1400" dirty="0" smtClean="0"/>
              <a:t>추가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en-US" altLang="ko-KR" sz="1400" dirty="0" smtClean="0"/>
              <a:t>incoming-</a:t>
            </a:r>
            <a:r>
              <a:rPr lang="en-US" altLang="ko-KR" sz="1400" dirty="0" err="1" smtClean="0"/>
              <a:t>webhook</a:t>
            </a:r>
            <a:r>
              <a:rPr lang="en-US" altLang="ko-KR" sz="1400" dirty="0" smtClean="0"/>
              <a:t> Scope</a:t>
            </a:r>
            <a:r>
              <a:rPr lang="ko-KR" altLang="en-US" sz="1400" dirty="0" smtClean="0"/>
              <a:t>추가 </a:t>
            </a:r>
            <a:r>
              <a:rPr lang="ko-KR" altLang="en-US" sz="1400" dirty="0" err="1"/>
              <a:t>안</a:t>
            </a:r>
            <a:r>
              <a:rPr lang="ko-KR" altLang="en-US" sz="1400" dirty="0" err="1" smtClean="0"/>
              <a:t>해도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상관없음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51438" y="6485709"/>
            <a:ext cx="973365" cy="1504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10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0" y="1607155"/>
            <a:ext cx="3264232" cy="20291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482" y="1658979"/>
            <a:ext cx="5218151" cy="3771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20" y="3807822"/>
            <a:ext cx="5309173" cy="298801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963289" y="3358132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150558" y="5950516"/>
            <a:ext cx="335369" cy="2366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382006" y="5163908"/>
            <a:ext cx="613665" cy="2366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330034" y="2834555"/>
            <a:ext cx="1024710" cy="2366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30909" y="3145781"/>
            <a:ext cx="2447670" cy="5450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397034" y="3710829"/>
            <a:ext cx="1574075" cy="2239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83391" y="1991342"/>
            <a:ext cx="286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Production URL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Redirect </a:t>
            </a:r>
            <a:r>
              <a:rPr lang="en-US" altLang="ko-KR" sz="1400" dirty="0" smtClean="0"/>
              <a:t>URLs</a:t>
            </a:r>
            <a:r>
              <a:rPr lang="ko-KR" altLang="en-US" sz="1400" dirty="0" smtClean="0"/>
              <a:t>에 등록 후 저장</a:t>
            </a:r>
            <a:endParaRPr lang="ko-KR" altLang="en-US" sz="1400" dirty="0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58286" y="5591792"/>
            <a:ext cx="286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Production </a:t>
            </a:r>
            <a:r>
              <a:rPr lang="en-US" altLang="ko-KR" sz="1400" dirty="0" smtClean="0"/>
              <a:t>URL</a:t>
            </a:r>
            <a:r>
              <a:rPr lang="ko-KR" altLang="en-US" sz="1400" dirty="0" smtClean="0"/>
              <a:t>은 전체 프로세스를 실행할 때 필요한 </a:t>
            </a:r>
            <a:r>
              <a:rPr lang="en-US" altLang="ko-KR" sz="1400" dirty="0" smtClean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8560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9" y="2059566"/>
            <a:ext cx="4962485" cy="38093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922926" y="5169316"/>
            <a:ext cx="1049565" cy="2366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20390598">
            <a:off x="5894059" y="3064137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5400000">
            <a:off x="8952394" y="3789082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346" y="4374798"/>
            <a:ext cx="4297399" cy="230032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7187058" y="6045382"/>
            <a:ext cx="3922901" cy="4468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100" y="1343903"/>
            <a:ext cx="4441889" cy="234749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927100" y="2742529"/>
            <a:ext cx="4369645" cy="614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148044" y="3473423"/>
            <a:ext cx="851573" cy="2366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59630" y="1677833"/>
            <a:ext cx="326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설정 완료 후 설치 및 채널 게시 허용</a:t>
            </a:r>
            <a:endParaRPr lang="ko-KR" altLang="en-US" sz="1400" dirty="0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499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944326" y="6365642"/>
            <a:ext cx="1731484" cy="2553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232503" y="4081819"/>
            <a:ext cx="5302000" cy="6012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5579" y="1860713"/>
            <a:ext cx="3260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Event </a:t>
            </a:r>
            <a:r>
              <a:rPr lang="en-US" altLang="ko-KR" sz="1400" dirty="0" err="1" smtClean="0"/>
              <a:t>Subcriptions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slack </a:t>
            </a:r>
            <a:r>
              <a:rPr lang="ko-KR" altLang="en-US" sz="1400" dirty="0" err="1" smtClean="0"/>
              <a:t>앱에서</a:t>
            </a:r>
            <a:r>
              <a:rPr lang="ko-KR" altLang="en-US" sz="1400" dirty="0" smtClean="0"/>
              <a:t> 채팅 시 </a:t>
            </a:r>
            <a:r>
              <a:rPr lang="en-US" altLang="ko-KR" sz="1400" dirty="0" smtClean="0"/>
              <a:t>n8n slack trigger </a:t>
            </a:r>
            <a:r>
              <a:rPr lang="ko-KR" altLang="en-US" sz="1400" dirty="0" err="1" smtClean="0"/>
              <a:t>노드가</a:t>
            </a:r>
            <a:r>
              <a:rPr lang="ko-KR" altLang="en-US" sz="1400" dirty="0" smtClean="0"/>
              <a:t> 인식할 수 있도록 구독을 설정하는 페이지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96868" y="3667631"/>
            <a:ext cx="3260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Production </a:t>
            </a:r>
            <a:r>
              <a:rPr lang="en-US" altLang="ko-KR" sz="1400" dirty="0" smtClean="0"/>
              <a:t>URL </a:t>
            </a:r>
            <a:r>
              <a:rPr lang="ko-KR" altLang="en-US" sz="1400" dirty="0" smtClean="0"/>
              <a:t>입력</a:t>
            </a:r>
            <a:endParaRPr lang="en-US" altLang="ko-KR" sz="1400" dirty="0" smtClean="0"/>
          </a:p>
          <a:p>
            <a:r>
              <a:rPr lang="ko-KR" altLang="en-US" sz="1400" dirty="0" smtClean="0"/>
              <a:t>해당 </a:t>
            </a:r>
            <a:r>
              <a:rPr lang="en-US" altLang="ko-KR" sz="1400" dirty="0" smtClean="0"/>
              <a:t>URL</a:t>
            </a:r>
            <a:r>
              <a:rPr lang="ko-KR" altLang="en-US" sz="1400" dirty="0" smtClean="0"/>
              <a:t>이 정상적이면 </a:t>
            </a:r>
            <a:r>
              <a:rPr lang="en-US" altLang="ko-KR" sz="1400" dirty="0" smtClean="0"/>
              <a:t>Verified </a:t>
            </a:r>
            <a:r>
              <a:rPr lang="ko-KR" altLang="en-US" sz="1400" dirty="0" smtClean="0"/>
              <a:t>확인 가능</a:t>
            </a:r>
            <a:endParaRPr lang="en-US" altLang="ko-KR" sz="1400" dirty="0"/>
          </a:p>
        </p:txBody>
      </p:sp>
      <p:cxnSp>
        <p:nvCxnSpPr>
          <p:cNvPr id="9" name="직선 화살표 연결선 8"/>
          <p:cNvCxnSpPr>
            <a:stCxn id="8" idx="3"/>
            <a:endCxn id="6" idx="1"/>
          </p:cNvCxnSpPr>
          <p:nvPr/>
        </p:nvCxnSpPr>
        <p:spPr>
          <a:xfrm>
            <a:off x="3856914" y="4036963"/>
            <a:ext cx="2375589" cy="345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622177" y="3448594"/>
            <a:ext cx="738052" cy="2190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02" y="1667916"/>
            <a:ext cx="7850040" cy="49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7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82" y="1269069"/>
            <a:ext cx="7729681" cy="317444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317412" y="2261846"/>
            <a:ext cx="5302000" cy="14238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433456" y="3848984"/>
            <a:ext cx="1495699" cy="2960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6868" y="3667631"/>
            <a:ext cx="3260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Event Subscriptions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Add Bot User Event </a:t>
            </a:r>
            <a:r>
              <a:rPr lang="ko-KR" altLang="en-US" sz="1400" dirty="0" smtClean="0"/>
              <a:t>버튼으로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개의 이벤트를 추가 후 저장 후 </a:t>
            </a:r>
            <a:r>
              <a:rPr lang="en-US" altLang="ko-KR" sz="1400" dirty="0" smtClean="0"/>
              <a:t>off -&gt; on</a:t>
            </a:r>
            <a:r>
              <a:rPr lang="ko-KR" altLang="en-US" sz="1400" dirty="0" smtClean="0"/>
              <a:t>으로 변경</a:t>
            </a:r>
            <a:endParaRPr lang="en-US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6" y="4678474"/>
            <a:ext cx="3562847" cy="56205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362404" y="4752499"/>
            <a:ext cx="1495699" cy="4880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664" y="5733428"/>
            <a:ext cx="4891479" cy="963473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8086199" y="5154480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97588" y="5937067"/>
            <a:ext cx="644435" cy="2592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99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0" y="1244137"/>
            <a:ext cx="4686131" cy="303267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702180" y="3104826"/>
            <a:ext cx="1796121" cy="1828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32048"/>
          <a:stretch/>
        </p:blipFill>
        <p:spPr>
          <a:xfrm>
            <a:off x="6885982" y="1271254"/>
            <a:ext cx="4308886" cy="188342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890337" y="2049678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5400000">
            <a:off x="9031888" y="3367814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441" y="4167052"/>
            <a:ext cx="5188690" cy="229745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65146" y="2709452"/>
            <a:ext cx="1911511" cy="1970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482860" y="5118746"/>
            <a:ext cx="3346249" cy="1978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983" y="4660075"/>
            <a:ext cx="3444252" cy="1944601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4253277" y="5217664"/>
            <a:ext cx="3229583" cy="913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070026" y="5872598"/>
            <a:ext cx="3183251" cy="3714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070918" y="4257213"/>
            <a:ext cx="404651" cy="1624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27681" y="3398989"/>
            <a:ext cx="338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생성된 토큰을 </a:t>
            </a:r>
            <a:r>
              <a:rPr lang="en-US" altLang="ko-KR" sz="1400" dirty="0" smtClean="0"/>
              <a:t>slack trigger </a:t>
            </a:r>
            <a:r>
              <a:rPr lang="ko-KR" altLang="en-US" sz="1400" dirty="0" err="1" smtClean="0"/>
              <a:t>노드에</a:t>
            </a:r>
            <a:r>
              <a:rPr lang="ko-KR" altLang="en-US" sz="1400" dirty="0" smtClean="0"/>
              <a:t> 입력 </a:t>
            </a:r>
            <a:endParaRPr lang="ko-KR" altLang="en-US" sz="1400" dirty="0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180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87669DE-D401-5A3D-B5B9-D87C9F4BB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46510" y="418107"/>
            <a:ext cx="2676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필요성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9055" y="2406424"/>
            <a:ext cx="559045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최신 정보 반영의 어려움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근거 없는 답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err="1" smtClean="0">
                <a:latin typeface="+mn-ea"/>
              </a:rPr>
              <a:t>할루시네이션</a:t>
            </a:r>
            <a:r>
              <a:rPr lang="en-US" altLang="ko-KR" dirty="0" smtClean="0">
                <a:latin typeface="+mn-ea"/>
              </a:rPr>
              <a:t>) </a:t>
            </a:r>
            <a:r>
              <a:rPr lang="ko-KR" altLang="en-US" dirty="0" smtClean="0">
                <a:latin typeface="+mn-ea"/>
              </a:rPr>
              <a:t>문제</a:t>
            </a:r>
            <a:endParaRPr lang="en-US" altLang="ko-KR" dirty="0" smtClean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RAG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는 출처 기반으로 신뢰 강화</a:t>
            </a:r>
            <a:endParaRPr kumimoji="0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27" y="1449006"/>
            <a:ext cx="7298260" cy="48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8617" r="41417"/>
          <a:stretch/>
        </p:blipFill>
        <p:spPr>
          <a:xfrm>
            <a:off x="724334" y="4225832"/>
            <a:ext cx="4598781" cy="25584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16" y="1724294"/>
            <a:ext cx="3520855" cy="213296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48498" y="2891557"/>
            <a:ext cx="1737921" cy="2366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587253" y="3213483"/>
            <a:ext cx="2447670" cy="5467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2"/>
          </p:cNvCxnSpPr>
          <p:nvPr/>
        </p:nvCxnSpPr>
        <p:spPr>
          <a:xfrm>
            <a:off x="2543544" y="3857260"/>
            <a:ext cx="722170" cy="760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317" y="3598796"/>
            <a:ext cx="4165064" cy="3185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822" y="1069783"/>
            <a:ext cx="2859725" cy="1940104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5400000">
            <a:off x="9568196" y="2927660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189028" y="1069783"/>
            <a:ext cx="999985" cy="3932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867695" y="1401149"/>
            <a:ext cx="33832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 smtClean="0"/>
              <a:t>Event Subscriptions 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Test URL</a:t>
            </a:r>
            <a:r>
              <a:rPr lang="ko-KR" altLang="en-US" sz="1400" dirty="0" smtClean="0"/>
              <a:t>로 등록 후 </a:t>
            </a:r>
            <a:r>
              <a:rPr lang="en-US" altLang="ko-KR" sz="1400" dirty="0" smtClean="0"/>
              <a:t>n8n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slack trigger</a:t>
            </a:r>
            <a:r>
              <a:rPr lang="ko-KR" altLang="en-US" sz="1400" dirty="0" smtClean="0"/>
              <a:t>를 실행 시킨 후 </a:t>
            </a:r>
            <a:r>
              <a:rPr lang="en-US" altLang="ko-KR" sz="1400" dirty="0" smtClean="0"/>
              <a:t>slack </a:t>
            </a:r>
            <a:r>
              <a:rPr lang="ko-KR" altLang="en-US" sz="1400" dirty="0" err="1" smtClean="0"/>
              <a:t>앱에서</a:t>
            </a:r>
            <a:r>
              <a:rPr lang="ko-KR" altLang="en-US" sz="1400" dirty="0" smtClean="0"/>
              <a:t> 채팅 시 </a:t>
            </a:r>
            <a:r>
              <a:rPr lang="en-US" altLang="ko-KR" sz="1400" dirty="0" smtClean="0"/>
              <a:t>output</a:t>
            </a:r>
            <a:r>
              <a:rPr lang="ko-KR" altLang="en-US" sz="1400" dirty="0" smtClean="0"/>
              <a:t>이 나와야 정상적으로 설정 완료 </a:t>
            </a:r>
            <a:endParaRPr lang="en-US" altLang="ko-KR" sz="14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smtClean="0"/>
              <a:t>이후 </a:t>
            </a:r>
            <a:r>
              <a:rPr lang="ko-KR" altLang="en-US" sz="1400" dirty="0" err="1" smtClean="0"/>
              <a:t>노드를</a:t>
            </a:r>
            <a:r>
              <a:rPr lang="ko-KR" altLang="en-US" sz="1400" dirty="0" smtClean="0"/>
              <a:t> 완성하면 </a:t>
            </a:r>
            <a:r>
              <a:rPr lang="en-US" altLang="ko-KR" sz="1400" dirty="0" smtClean="0"/>
              <a:t>Production URL</a:t>
            </a:r>
            <a:r>
              <a:rPr lang="ko-KR" altLang="en-US" sz="1400" dirty="0" smtClean="0"/>
              <a:t>로 변경하여 전체 </a:t>
            </a:r>
            <a:r>
              <a:rPr lang="ko-KR" altLang="en-US" sz="1400" dirty="0" err="1" smtClean="0"/>
              <a:t>노드를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Active </a:t>
            </a:r>
            <a:r>
              <a:rPr lang="ko-KR" altLang="en-US" sz="1400" dirty="0" smtClean="0"/>
              <a:t>로 변경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</p:txBody>
      </p:sp>
      <p:sp>
        <p:nvSpPr>
          <p:cNvPr id="23" name="오른쪽 화살표 22"/>
          <p:cNvSpPr/>
          <p:nvPr/>
        </p:nvSpPr>
        <p:spPr>
          <a:xfrm rot="19569710">
            <a:off x="5646592" y="4300893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689035" y="3926194"/>
            <a:ext cx="2157346" cy="28581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9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5" y="2007724"/>
            <a:ext cx="2955600" cy="302978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27183" y="3291841"/>
            <a:ext cx="2955601" cy="3686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51" y="2007724"/>
            <a:ext cx="3003202" cy="375594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557952" y="4292138"/>
            <a:ext cx="2955601" cy="5957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8073" y="6288944"/>
            <a:ext cx="5123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{{ $json.blocks[0].elements[0].elements[1].text }}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119" y="2007724"/>
            <a:ext cx="3696216" cy="403916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850914" y="3476178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7781683" y="3476178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650585" y="4292139"/>
            <a:ext cx="3294804" cy="5043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727855" y="4544292"/>
            <a:ext cx="2922730" cy="1940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18321" y="1269069"/>
            <a:ext cx="5456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AI Agent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선택 후 프롬프트 타입 선택 및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01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110" y="4027306"/>
            <a:ext cx="2589645" cy="22900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66780" b="42868"/>
          <a:stretch/>
        </p:blipFill>
        <p:spPr>
          <a:xfrm>
            <a:off x="4670842" y="2226294"/>
            <a:ext cx="1571805" cy="14395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33864"/>
          <a:stretch/>
        </p:blipFill>
        <p:spPr>
          <a:xfrm>
            <a:off x="761713" y="2652681"/>
            <a:ext cx="3129210" cy="2519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861032" y="4269155"/>
            <a:ext cx="324394" cy="7012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20783649">
            <a:off x="6958397" y="2463379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83" y="1209528"/>
            <a:ext cx="2705302" cy="247085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247232" y="3487783"/>
            <a:ext cx="2355403" cy="1925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70842" y="3309762"/>
            <a:ext cx="1586779" cy="3560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61753" y="4375920"/>
            <a:ext cx="446315" cy="59449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45492">
            <a:off x="6970916" y="5345489"/>
            <a:ext cx="391305" cy="70539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20783649">
            <a:off x="4085230" y="2813875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r="34171"/>
          <a:stretch/>
        </p:blipFill>
        <p:spPr>
          <a:xfrm>
            <a:off x="4576414" y="4548842"/>
            <a:ext cx="1666233" cy="1878083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 rot="990505">
            <a:off x="4004483" y="4951735"/>
            <a:ext cx="391305" cy="70539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54013" y="5607087"/>
            <a:ext cx="1688633" cy="30058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47232" y="5757378"/>
            <a:ext cx="2390736" cy="209484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180024" y="2706714"/>
            <a:ext cx="2448734" cy="3891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576414" y="1514191"/>
            <a:ext cx="338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Description(</a:t>
            </a:r>
            <a:r>
              <a:rPr lang="ko-KR" altLang="en-US" sz="1400" dirty="0" err="1" smtClean="0"/>
              <a:t>아무내용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입력 및 </a:t>
            </a:r>
            <a:r>
              <a:rPr lang="en-US" altLang="ko-KR" sz="1400" dirty="0" smtClean="0"/>
              <a:t>pinecone index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7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21" y="4419952"/>
            <a:ext cx="2548221" cy="23070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251" y="4439584"/>
            <a:ext cx="3290042" cy="22873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6" y="2508067"/>
            <a:ext cx="4022096" cy="2974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62369" y="3002058"/>
            <a:ext cx="324394" cy="3877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22429"/>
          <a:stretch/>
        </p:blipFill>
        <p:spPr>
          <a:xfrm>
            <a:off x="8750067" y="1202767"/>
            <a:ext cx="3117538" cy="2610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37530"/>
          <a:stretch/>
        </p:blipFill>
        <p:spPr>
          <a:xfrm>
            <a:off x="5322121" y="1429387"/>
            <a:ext cx="2802977" cy="224821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868014" y="2296664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8300712" y="2343593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67631" y="3015120"/>
            <a:ext cx="2472968" cy="3877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5400000">
            <a:off x="8217414" y="3788089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45585" y="4468205"/>
            <a:ext cx="3173374" cy="21873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22121" y="4962656"/>
            <a:ext cx="2548221" cy="17643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99219" y="5744152"/>
            <a:ext cx="338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AI</a:t>
            </a:r>
            <a:r>
              <a:rPr lang="ko-KR" altLang="en-US" sz="1400" dirty="0" smtClean="0"/>
              <a:t>에서 받은 답변을 </a:t>
            </a:r>
            <a:r>
              <a:rPr lang="en-US" altLang="ko-KR" sz="1400" dirty="0" smtClean="0"/>
              <a:t>Slack</a:t>
            </a:r>
            <a:r>
              <a:rPr lang="ko-KR" altLang="en-US" sz="1400" dirty="0" smtClean="0"/>
              <a:t>에서 출력하는 </a:t>
            </a:r>
            <a:r>
              <a:rPr lang="ko-KR" altLang="en-US" sz="1400" dirty="0" err="1" smtClean="0"/>
              <a:t>노드를</a:t>
            </a:r>
            <a:r>
              <a:rPr lang="ko-KR" altLang="en-US" sz="1400" dirty="0" smtClean="0"/>
              <a:t> 선택 후 </a:t>
            </a:r>
            <a:r>
              <a:rPr lang="ko-KR" altLang="en-US" sz="1400" dirty="0" err="1" smtClean="0"/>
              <a:t>파마리터</a:t>
            </a:r>
            <a:r>
              <a:rPr lang="ko-KR" altLang="en-US" sz="1400" dirty="0" smtClean="0"/>
              <a:t> 설정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136122" y="6344316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{{$json.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}}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1" idx="3"/>
          </p:cNvCxnSpPr>
          <p:nvPr/>
        </p:nvCxnSpPr>
        <p:spPr>
          <a:xfrm flipV="1">
            <a:off x="1909364" y="6409113"/>
            <a:ext cx="6536221" cy="119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2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27" y="1743891"/>
            <a:ext cx="10376026" cy="4423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5571309" y="5231674"/>
            <a:ext cx="2821577" cy="8490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7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6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2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. Retriever Flow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930597"/>
            <a:ext cx="9457750" cy="492740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80939" y="2009280"/>
            <a:ext cx="896855" cy="3877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18722" y="1269069"/>
            <a:ext cx="338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Active</a:t>
            </a:r>
            <a:r>
              <a:rPr lang="ko-KR" altLang="en-US" sz="1400" dirty="0" smtClean="0"/>
              <a:t>실행 상태에서는 </a:t>
            </a:r>
            <a:r>
              <a:rPr lang="en-US" altLang="ko-KR" sz="1400" dirty="0" smtClean="0"/>
              <a:t>slack </a:t>
            </a:r>
            <a:r>
              <a:rPr lang="ko-KR" altLang="en-US" sz="1400" dirty="0" err="1" smtClean="0"/>
              <a:t>앱에서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채팅시</a:t>
            </a:r>
            <a:r>
              <a:rPr lang="ko-KR" altLang="en-US" sz="1400" dirty="0" smtClean="0"/>
              <a:t> 지속적으로 답변을 받을 수 있음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062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78983" y="392349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N8N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실습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2" y="1430477"/>
            <a:ext cx="3519812" cy="3052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08" y="5140935"/>
            <a:ext cx="2753109" cy="16575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488" y="2527663"/>
            <a:ext cx="5312510" cy="297814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202104" y="3664036"/>
            <a:ext cx="391305" cy="7053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4908" y="1122700"/>
            <a:ext cx="338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파일 업로드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76202" y="1122700"/>
            <a:ext cx="338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질문 및 답변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44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83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87669DE-D401-5A3D-B5B9-D87C9F4BB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AG를 활용한 개인 맞춤형 ChatGPT ( RAG 장단점 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553" y="3918212"/>
            <a:ext cx="5411551" cy="239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46510" y="418107"/>
            <a:ext cx="2676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장점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9645" y="1596052"/>
            <a:ext cx="576061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최신성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모델을 </a:t>
            </a:r>
            <a:r>
              <a:rPr lang="ko-KR" altLang="en-US" dirty="0" err="1">
                <a:latin typeface="+mn-ea"/>
              </a:rPr>
              <a:t>재학습시킬</a:t>
            </a:r>
            <a:r>
              <a:rPr lang="ko-KR" altLang="en-US" dirty="0">
                <a:latin typeface="+mn-ea"/>
              </a:rPr>
              <a:t> 필요 없이 외부 데이터를 최신 </a:t>
            </a:r>
            <a:r>
              <a:rPr lang="ko-KR" altLang="en-US" dirty="0" smtClean="0">
                <a:latin typeface="+mn-ea"/>
              </a:rPr>
              <a:t>상태로 유지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정확성 </a:t>
            </a:r>
            <a:r>
              <a:rPr lang="ko-KR" altLang="en-US" b="1" dirty="0">
                <a:latin typeface="+mn-ea"/>
              </a:rPr>
              <a:t>및 신뢰성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외부의 신뢰할 수 있는 지식 소스를 </a:t>
            </a:r>
            <a:r>
              <a:rPr lang="ko-KR" altLang="en-US" dirty="0" smtClean="0">
                <a:latin typeface="+mn-ea"/>
              </a:rPr>
              <a:t>참고해서 정확도를 높</a:t>
            </a:r>
            <a:r>
              <a:rPr lang="ko-KR" altLang="en-US" dirty="0">
                <a:latin typeface="+mn-ea"/>
              </a:rPr>
              <a:t>음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비용 </a:t>
            </a:r>
            <a:r>
              <a:rPr lang="ko-KR" altLang="en-US" b="1" dirty="0">
                <a:latin typeface="+mn-ea"/>
              </a:rPr>
              <a:t>효율성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적은 </a:t>
            </a:r>
            <a:r>
              <a:rPr lang="ko-KR" altLang="en-US" dirty="0">
                <a:latin typeface="+mn-ea"/>
              </a:rPr>
              <a:t>비용과 시간을 들여 성능을 </a:t>
            </a:r>
            <a:r>
              <a:rPr lang="ko-KR" altLang="en-US" dirty="0" smtClean="0">
                <a:latin typeface="+mn-ea"/>
              </a:rPr>
              <a:t>향상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투명성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답변에 사용된 외부 정보의 출처를 </a:t>
            </a:r>
            <a:r>
              <a:rPr lang="ko-KR" altLang="en-US" dirty="0" smtClean="0">
                <a:latin typeface="+mn-ea"/>
              </a:rPr>
              <a:t>제공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08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46510" y="418107"/>
            <a:ext cx="2676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패러다임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22" name="Picture 2" descr="&quot;RAG Framework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873" y="1466916"/>
            <a:ext cx="5773544" cy="454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94905" y="2540174"/>
            <a:ext cx="576061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Naive RAG</a:t>
            </a:r>
            <a:r>
              <a:rPr lang="ko-KR" altLang="en-US" dirty="0" smtClean="0">
                <a:latin typeface="+mn-ea"/>
              </a:rPr>
              <a:t>에서 </a:t>
            </a:r>
            <a:r>
              <a:rPr lang="en-US" altLang="ko-KR" dirty="0" smtClean="0">
                <a:latin typeface="+mn-ea"/>
              </a:rPr>
              <a:t>Advanced RAG, Modular RAG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형태로 발전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Naïve RAG</a:t>
            </a:r>
            <a:r>
              <a:rPr lang="ko-KR" altLang="en-US" dirty="0" smtClean="0">
                <a:latin typeface="+mn-ea"/>
              </a:rPr>
              <a:t>에서 발생되는 문제점들을 </a:t>
            </a:r>
            <a:r>
              <a:rPr lang="en-US" altLang="ko-KR" dirty="0" smtClean="0">
                <a:latin typeface="+mn-ea"/>
              </a:rPr>
              <a:t>Advanced RAG</a:t>
            </a:r>
            <a:r>
              <a:rPr lang="ko-KR" altLang="en-US" dirty="0" smtClean="0">
                <a:latin typeface="+mn-ea"/>
              </a:rPr>
              <a:t>에서 사전 검색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임베딩</a:t>
            </a:r>
            <a:r>
              <a:rPr lang="ko-KR" altLang="en-US" dirty="0" smtClean="0">
                <a:latin typeface="+mn-ea"/>
              </a:rPr>
              <a:t> 모델 튜닝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사후 검색을 통해 개선</a:t>
            </a: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796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46510" y="418107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아키텍처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146" name="Picture 2" descr="1부) RAG란 무엇인가 - 활용법 &amp; Cookbook - NAVER Cloud Platform Fo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800" y="1429388"/>
            <a:ext cx="10278840" cy="509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42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591404" y="2400869"/>
            <a:ext cx="3813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도큐멘테이션 </a:t>
            </a:r>
            <a:r>
              <a:rPr lang="ko-KR" altLang="en-US" b="1" dirty="0" err="1">
                <a:latin typeface="+mn-ea"/>
              </a:rPr>
              <a:t>소싱</a:t>
            </a:r>
            <a:r>
              <a:rPr lang="ko-KR" altLang="en-US" b="1" dirty="0">
                <a:latin typeface="+mn-ea"/>
              </a:rPr>
              <a:t> 및 </a:t>
            </a:r>
            <a:r>
              <a:rPr lang="ko-KR" altLang="en-US" b="1" dirty="0" smtClean="0">
                <a:latin typeface="+mn-ea"/>
              </a:rPr>
              <a:t>로드</a:t>
            </a:r>
            <a:endParaRPr lang="en-US" altLang="ko-KR" b="1" dirty="0" smtClean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이 </a:t>
            </a:r>
            <a:r>
              <a:rPr lang="ko-KR" altLang="en-US" dirty="0">
                <a:latin typeface="+mn-ea"/>
              </a:rPr>
              <a:t>프로세스는 추출</a:t>
            </a:r>
            <a:r>
              <a:rPr lang="en-US" altLang="ko-KR" dirty="0">
                <a:latin typeface="+mn-ea"/>
              </a:rPr>
              <a:t>(Extract), 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smtClean="0">
                <a:latin typeface="+mn-ea"/>
              </a:rPr>
              <a:t>변환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dirty="0">
                <a:latin typeface="+mn-ea"/>
              </a:rPr>
              <a:t>Transform), </a:t>
            </a:r>
            <a:r>
              <a:rPr lang="ko-KR" altLang="en-US" dirty="0">
                <a:latin typeface="+mn-ea"/>
              </a:rPr>
              <a:t>로드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smtClean="0">
                <a:latin typeface="+mn-ea"/>
              </a:rPr>
              <a:t>Load)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ETL</a:t>
            </a:r>
            <a:r>
              <a:rPr lang="ko-KR" altLang="en-US" dirty="0">
                <a:latin typeface="+mn-ea"/>
              </a:rPr>
              <a:t>은 저장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분석 및 머신 러닝을 위해 준비하는 방식으로 원시 데이터를 </a:t>
            </a:r>
            <a:r>
              <a:rPr lang="ko-KR" altLang="en-US" dirty="0" smtClean="0">
                <a:latin typeface="+mn-ea"/>
              </a:rPr>
              <a:t>정리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259BF2C6-A16E-836C-C51D-76ECBCB18520}"/>
              </a:ext>
            </a:extLst>
          </p:cNvPr>
          <p:cNvSpPr/>
          <p:nvPr/>
        </p:nvSpPr>
        <p:spPr>
          <a:xfrm>
            <a:off x="783117" y="1269069"/>
            <a:ext cx="2669384" cy="32063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1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단계 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: 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데이터준비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FFFF"/>
                </a:solidFill>
                <a:latin typeface="+mn-ea"/>
              </a:rPr>
              <a:t>검색</a:t>
            </a:r>
            <a:r>
              <a:rPr lang="en-US" altLang="ko-KR" sz="1200" b="1" kern="0" dirty="0" smtClean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6150" name="Picture 6" descr="What Is An ETL Pipeline? Examples &amp; Tools (Guide 2025) | Estu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387" y="1664022"/>
            <a:ext cx="7315202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4789BC-8E62-AA8B-E14F-14F572591248}"/>
              </a:ext>
            </a:extLst>
          </p:cNvPr>
          <p:cNvSpPr txBox="1"/>
          <p:nvPr/>
        </p:nvSpPr>
        <p:spPr>
          <a:xfrm>
            <a:off x="946510" y="418107"/>
            <a:ext cx="47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RAG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실행 순서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914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37153</TotalTime>
  <Words>1795</Words>
  <Application>Microsoft Office PowerPoint</Application>
  <PresentationFormat>와이드스크린</PresentationFormat>
  <Paragraphs>337</Paragraphs>
  <Slides>57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KoPub돋움체 Medium</vt:lpstr>
      <vt:lpstr>맑은 고딕</vt:lpstr>
      <vt:lpstr>바탕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WW</cp:lastModifiedBy>
  <cp:revision>440</cp:revision>
  <dcterms:created xsi:type="dcterms:W3CDTF">2024-07-08T08:06:56Z</dcterms:created>
  <dcterms:modified xsi:type="dcterms:W3CDTF">2025-10-26T23:50:46Z</dcterms:modified>
</cp:coreProperties>
</file>